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0"/>
  </p:notesMasterIdLst>
  <p:sldIdLst>
    <p:sldId id="256" r:id="rId2"/>
    <p:sldId id="257" r:id="rId3"/>
    <p:sldId id="357" r:id="rId4"/>
    <p:sldId id="259" r:id="rId5"/>
    <p:sldId id="258" r:id="rId6"/>
    <p:sldId id="260" r:id="rId7"/>
    <p:sldId id="261" r:id="rId8"/>
    <p:sldId id="262" r:id="rId9"/>
    <p:sldId id="263" r:id="rId10"/>
    <p:sldId id="290" r:id="rId11"/>
    <p:sldId id="264" r:id="rId12"/>
    <p:sldId id="288" r:id="rId13"/>
    <p:sldId id="265" r:id="rId14"/>
    <p:sldId id="266" r:id="rId15"/>
    <p:sldId id="289" r:id="rId16"/>
    <p:sldId id="267" r:id="rId17"/>
    <p:sldId id="268" r:id="rId18"/>
    <p:sldId id="269" r:id="rId19"/>
    <p:sldId id="275" r:id="rId20"/>
    <p:sldId id="270" r:id="rId21"/>
    <p:sldId id="358" r:id="rId22"/>
    <p:sldId id="271" r:id="rId23"/>
    <p:sldId id="272" r:id="rId24"/>
    <p:sldId id="273" r:id="rId25"/>
    <p:sldId id="274" r:id="rId26"/>
    <p:sldId id="276" r:id="rId27"/>
    <p:sldId id="285" r:id="rId28"/>
    <p:sldId id="286" r:id="rId29"/>
    <p:sldId id="287" r:id="rId30"/>
    <p:sldId id="277" r:id="rId31"/>
    <p:sldId id="278" r:id="rId32"/>
    <p:sldId id="279" r:id="rId33"/>
    <p:sldId id="280" r:id="rId34"/>
    <p:sldId id="281" r:id="rId35"/>
    <p:sldId id="282" r:id="rId36"/>
    <p:sldId id="283" r:id="rId37"/>
    <p:sldId id="359" r:id="rId38"/>
    <p:sldId id="284" r:id="rId3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7030A0"/>
    <a:srgbClr val="ED7D31"/>
    <a:srgbClr val="CC0099"/>
    <a:srgbClr val="595959"/>
    <a:srgbClr val="767171"/>
    <a:srgbClr val="FF0000"/>
    <a:srgbClr val="8497B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autoAdjust="0"/>
    <p:restoredTop sz="94631" autoAdjust="0"/>
  </p:normalViewPr>
  <p:slideViewPr>
    <p:cSldViewPr>
      <p:cViewPr varScale="1">
        <p:scale>
          <a:sx n="68" d="100"/>
          <a:sy n="68" d="100"/>
        </p:scale>
        <p:origin x="1781" y="53"/>
      </p:cViewPr>
      <p:guideLst>
        <p:guide orient="horz" pos="2160"/>
        <p:guide pos="2880"/>
      </p:guideLst>
    </p:cSldViewPr>
  </p:slideViewPr>
  <p:outlineViewPr>
    <p:cViewPr>
      <p:scale>
        <a:sx n="33" d="100"/>
        <a:sy n="33" d="100"/>
      </p:scale>
      <p:origin x="48" y="76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1" Type="http://schemas.openxmlformats.org/officeDocument/2006/relationships/image" Target="../media/image11.png"/></Relationships>
</file>

<file path=ppt/diagrams/_rels/data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image" Target="../media/image300.png"/></Relationships>
</file>

<file path=ppt/diagrams/_rels/data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image" Target="../media/image360.png"/></Relationships>
</file>

<file path=ppt/diagrams/_rels/data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5FBF9F-52FE-4C32-A096-CE54D225D8F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6880F05-314F-4362-8EE1-302FC6C21286}">
      <dgm:prSet/>
      <dgm:spPr/>
      <dgm:t>
        <a:bodyPr/>
        <a:lstStyle/>
        <a:p>
          <a:r>
            <a:rPr lang="en-US" b="1" dirty="0"/>
            <a:t>Nondeterministic Actions</a:t>
          </a:r>
          <a:r>
            <a:rPr lang="en-US" dirty="0"/>
            <a:t>:</a:t>
          </a:r>
          <a:br>
            <a:rPr lang="en-US" dirty="0"/>
          </a:br>
          <a:r>
            <a:rPr lang="en-US" dirty="0"/>
            <a:t>Outcome of an action in a state is uncertain.</a:t>
          </a:r>
        </a:p>
      </dgm:t>
    </dgm:pt>
    <dgm:pt modelId="{637451E6-B095-4426-9B6A-E2DD86B5D811}" type="parTrans" cxnId="{E083A6CC-F543-424D-8CA1-9ACA23DC0ACE}">
      <dgm:prSet/>
      <dgm:spPr/>
      <dgm:t>
        <a:bodyPr/>
        <a:lstStyle/>
        <a:p>
          <a:endParaRPr lang="en-US"/>
        </a:p>
      </dgm:t>
    </dgm:pt>
    <dgm:pt modelId="{3E13D209-AF5C-4254-A812-04D2B3392969}" type="sibTrans" cxnId="{E083A6CC-F543-424D-8CA1-9ACA23DC0ACE}">
      <dgm:prSet/>
      <dgm:spPr/>
      <dgm:t>
        <a:bodyPr/>
        <a:lstStyle/>
        <a:p>
          <a:endParaRPr lang="en-US"/>
        </a:p>
      </dgm:t>
    </dgm:pt>
    <dgm:pt modelId="{E9C030CA-C09C-4265-A60C-F8C3607C26B6}">
      <dgm:prSet/>
      <dgm:spPr/>
      <dgm:t>
        <a:bodyPr/>
        <a:lstStyle/>
        <a:p>
          <a:r>
            <a:rPr lang="en-US" b="1" dirty="0"/>
            <a:t>No observations</a:t>
          </a:r>
          <a:r>
            <a:rPr lang="en-US" dirty="0"/>
            <a:t>: </a:t>
          </a:r>
          <a:br>
            <a:rPr lang="en-US" dirty="0"/>
          </a:br>
          <a:r>
            <a:rPr lang="en-US" dirty="0" err="1"/>
            <a:t>Sensorless</a:t>
          </a:r>
          <a:r>
            <a:rPr lang="en-US" dirty="0"/>
            <a:t> problem</a:t>
          </a:r>
        </a:p>
      </dgm:t>
    </dgm:pt>
    <dgm:pt modelId="{6F3CE7D6-11E4-40B8-A46A-CDFD3E914FB2}" type="parTrans" cxnId="{AB3D2786-A5A2-4D47-858C-3B0964EC9DCF}">
      <dgm:prSet/>
      <dgm:spPr/>
      <dgm:t>
        <a:bodyPr/>
        <a:lstStyle/>
        <a:p>
          <a:endParaRPr lang="en-US"/>
        </a:p>
      </dgm:t>
    </dgm:pt>
    <dgm:pt modelId="{5D52010A-6F3C-476C-B7E8-2B65A4AA9B39}" type="sibTrans" cxnId="{AB3D2786-A5A2-4D47-858C-3B0964EC9DCF}">
      <dgm:prSet/>
      <dgm:spPr/>
      <dgm:t>
        <a:bodyPr/>
        <a:lstStyle/>
        <a:p>
          <a:endParaRPr lang="en-US"/>
        </a:p>
      </dgm:t>
    </dgm:pt>
    <dgm:pt modelId="{06FD77D4-4DD5-4394-8164-67A752BC2EAC}">
      <dgm:prSet/>
      <dgm:spPr/>
      <dgm:t>
        <a:bodyPr/>
        <a:lstStyle/>
        <a:p>
          <a:r>
            <a:rPr lang="en-US" b="1" dirty="0"/>
            <a:t>Partially observable environments</a:t>
          </a:r>
          <a:r>
            <a:rPr lang="en-US" dirty="0"/>
            <a:t>: </a:t>
          </a:r>
          <a:br>
            <a:rPr lang="en-US" dirty="0"/>
          </a:br>
          <a:r>
            <a:rPr lang="en-US" dirty="0"/>
            <a:t>The agent does not know in what state the environment is.</a:t>
          </a:r>
        </a:p>
      </dgm:t>
    </dgm:pt>
    <dgm:pt modelId="{9A5688F2-3BF9-45AB-B6DD-C7C4245350A3}" type="parTrans" cxnId="{5FDD4E4B-CF87-4B32-86D2-21D5729BD2FA}">
      <dgm:prSet/>
      <dgm:spPr/>
      <dgm:t>
        <a:bodyPr/>
        <a:lstStyle/>
        <a:p>
          <a:endParaRPr lang="en-US"/>
        </a:p>
      </dgm:t>
    </dgm:pt>
    <dgm:pt modelId="{E5E1F87C-8EF6-4266-833B-34546ECAA8A9}" type="sibTrans" cxnId="{5FDD4E4B-CF87-4B32-86D2-21D5729BD2FA}">
      <dgm:prSet/>
      <dgm:spPr/>
      <dgm:t>
        <a:bodyPr/>
        <a:lstStyle/>
        <a:p>
          <a:endParaRPr lang="en-US"/>
        </a:p>
      </dgm:t>
    </dgm:pt>
    <dgm:pt modelId="{31E99C80-6B0D-4650-B231-B0E630C55A07}">
      <dgm:prSet/>
      <dgm:spPr/>
      <dgm:t>
        <a:bodyPr/>
        <a:lstStyle/>
        <a:p>
          <a:r>
            <a:rPr lang="en-US" b="1" dirty="0"/>
            <a:t>Exploration:</a:t>
          </a:r>
          <a:br>
            <a:rPr lang="en-US" b="1" dirty="0"/>
          </a:br>
          <a:r>
            <a:rPr lang="en-US" b="0" dirty="0"/>
            <a:t>Unknown environments and </a:t>
          </a:r>
          <a:br>
            <a:rPr lang="en-US" b="0" dirty="0"/>
          </a:br>
          <a:r>
            <a:rPr lang="en-US" b="0" dirty="0"/>
            <a:t>Online search</a:t>
          </a:r>
        </a:p>
      </dgm:t>
    </dgm:pt>
    <dgm:pt modelId="{A6244EB7-0D9A-4767-A63E-996CFC5F0343}" type="parTrans" cxnId="{108B533E-FBCF-4E65-926F-89B0864707FF}">
      <dgm:prSet/>
      <dgm:spPr/>
      <dgm:t>
        <a:bodyPr/>
        <a:lstStyle/>
        <a:p>
          <a:endParaRPr lang="en-US"/>
        </a:p>
      </dgm:t>
    </dgm:pt>
    <dgm:pt modelId="{60D5BEE5-030B-4D21-BF6C-EFEEB9F9B7B0}" type="sibTrans" cxnId="{108B533E-FBCF-4E65-926F-89B0864707FF}">
      <dgm:prSet/>
      <dgm:spPr/>
      <dgm:t>
        <a:bodyPr/>
        <a:lstStyle/>
        <a:p>
          <a:endParaRPr lang="en-US"/>
        </a:p>
      </dgm:t>
    </dgm:pt>
    <dgm:pt modelId="{1BEF2848-E8AD-4ECF-957E-AC5FAC45B3C9}" type="pres">
      <dgm:prSet presAssocID="{EB5FBF9F-52FE-4C32-A096-CE54D225D8F5}" presName="root" presStyleCnt="0">
        <dgm:presLayoutVars>
          <dgm:dir/>
          <dgm:resizeHandles val="exact"/>
        </dgm:presLayoutVars>
      </dgm:prSet>
      <dgm:spPr/>
    </dgm:pt>
    <dgm:pt modelId="{51D773B2-68A5-4BDD-9B91-0D1887C12340}" type="pres">
      <dgm:prSet presAssocID="{66880F05-314F-4362-8EE1-302FC6C21286}" presName="compNode" presStyleCnt="0"/>
      <dgm:spPr/>
    </dgm:pt>
    <dgm:pt modelId="{F860220B-0343-46D5-AF8E-0C201AB01391}" type="pres">
      <dgm:prSet presAssocID="{66880F05-314F-4362-8EE1-302FC6C21286}" presName="bgRect" presStyleLbl="bgShp" presStyleIdx="0" presStyleCnt="4"/>
      <dgm:spPr/>
    </dgm:pt>
    <dgm:pt modelId="{8CF7A878-B1B6-4779-B629-553810BA987E}" type="pres">
      <dgm:prSet presAssocID="{66880F05-314F-4362-8EE1-302FC6C212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ce"/>
        </a:ext>
      </dgm:extLst>
    </dgm:pt>
    <dgm:pt modelId="{BF1366FC-07E0-49ED-B4CA-5C5FC7F84E48}" type="pres">
      <dgm:prSet presAssocID="{66880F05-314F-4362-8EE1-302FC6C21286}" presName="spaceRect" presStyleCnt="0"/>
      <dgm:spPr/>
    </dgm:pt>
    <dgm:pt modelId="{37C83D2A-098D-43A7-8B96-548A7E533393}" type="pres">
      <dgm:prSet presAssocID="{66880F05-314F-4362-8EE1-302FC6C21286}" presName="parTx" presStyleLbl="revTx" presStyleIdx="0" presStyleCnt="4">
        <dgm:presLayoutVars>
          <dgm:chMax val="0"/>
          <dgm:chPref val="0"/>
        </dgm:presLayoutVars>
      </dgm:prSet>
      <dgm:spPr/>
    </dgm:pt>
    <dgm:pt modelId="{6B189506-9240-42A0-B097-850E6542E43D}" type="pres">
      <dgm:prSet presAssocID="{3E13D209-AF5C-4254-A812-04D2B3392969}" presName="sibTrans" presStyleCnt="0"/>
      <dgm:spPr/>
    </dgm:pt>
    <dgm:pt modelId="{007BED57-4E58-433B-9490-01F0F872074F}" type="pres">
      <dgm:prSet presAssocID="{E9C030CA-C09C-4265-A60C-F8C3607C26B6}" presName="compNode" presStyleCnt="0"/>
      <dgm:spPr/>
    </dgm:pt>
    <dgm:pt modelId="{3A907A2F-F08D-40F2-B5C7-500CC20B859F}" type="pres">
      <dgm:prSet presAssocID="{E9C030CA-C09C-4265-A60C-F8C3607C26B6}" presName="bgRect" presStyleLbl="bgShp" presStyleIdx="1" presStyleCnt="4"/>
      <dgm:spPr/>
    </dgm:pt>
    <dgm:pt modelId="{DEEEA0B3-0ACC-49D6-8B11-8C9E14B9FDD3}" type="pres">
      <dgm:prSet presAssocID="{E9C030CA-C09C-4265-A60C-F8C3607C26B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lind"/>
        </a:ext>
      </dgm:extLst>
    </dgm:pt>
    <dgm:pt modelId="{0491D0DA-79E4-4E8A-A268-AE1797E4272D}" type="pres">
      <dgm:prSet presAssocID="{E9C030CA-C09C-4265-A60C-F8C3607C26B6}" presName="spaceRect" presStyleCnt="0"/>
      <dgm:spPr/>
    </dgm:pt>
    <dgm:pt modelId="{06502790-A1AA-40F7-A3BA-9B36CED7D5A2}" type="pres">
      <dgm:prSet presAssocID="{E9C030CA-C09C-4265-A60C-F8C3607C26B6}" presName="parTx" presStyleLbl="revTx" presStyleIdx="1" presStyleCnt="4">
        <dgm:presLayoutVars>
          <dgm:chMax val="0"/>
          <dgm:chPref val="0"/>
        </dgm:presLayoutVars>
      </dgm:prSet>
      <dgm:spPr/>
    </dgm:pt>
    <dgm:pt modelId="{03BBC476-1A17-419B-9142-B3937A69A3A1}" type="pres">
      <dgm:prSet presAssocID="{5D52010A-6F3C-476C-B7E8-2B65A4AA9B39}" presName="sibTrans" presStyleCnt="0"/>
      <dgm:spPr/>
    </dgm:pt>
    <dgm:pt modelId="{FB0B6D4B-10E4-4BF0-8D76-060FD7C802F5}" type="pres">
      <dgm:prSet presAssocID="{06FD77D4-4DD5-4394-8164-67A752BC2EAC}" presName="compNode" presStyleCnt="0"/>
      <dgm:spPr/>
    </dgm:pt>
    <dgm:pt modelId="{DFDD50F0-EBC8-4048-93AB-F293BE95D857}" type="pres">
      <dgm:prSet presAssocID="{06FD77D4-4DD5-4394-8164-67A752BC2EAC}" presName="bgRect" presStyleLbl="bgShp" presStyleIdx="2" presStyleCnt="4"/>
      <dgm:spPr/>
    </dgm:pt>
    <dgm:pt modelId="{D02066D8-8B39-43C5-AEA5-CC020EF5BD66}" type="pres">
      <dgm:prSet presAssocID="{06FD77D4-4DD5-4394-8164-67A752BC2E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2F5FE885-836A-469F-80C4-42454AAF3AA0}" type="pres">
      <dgm:prSet presAssocID="{06FD77D4-4DD5-4394-8164-67A752BC2EAC}" presName="spaceRect" presStyleCnt="0"/>
      <dgm:spPr/>
    </dgm:pt>
    <dgm:pt modelId="{2861BDAF-D8D7-437D-888F-C69C4D0AAB2B}" type="pres">
      <dgm:prSet presAssocID="{06FD77D4-4DD5-4394-8164-67A752BC2EAC}" presName="parTx" presStyleLbl="revTx" presStyleIdx="2" presStyleCnt="4">
        <dgm:presLayoutVars>
          <dgm:chMax val="0"/>
          <dgm:chPref val="0"/>
        </dgm:presLayoutVars>
      </dgm:prSet>
      <dgm:spPr/>
    </dgm:pt>
    <dgm:pt modelId="{48846A6C-99CE-4A18-8610-B8E1D850EA9F}" type="pres">
      <dgm:prSet presAssocID="{E5E1F87C-8EF6-4266-833B-34546ECAA8A9}" presName="sibTrans" presStyleCnt="0"/>
      <dgm:spPr/>
    </dgm:pt>
    <dgm:pt modelId="{24BA3AA9-6E9B-42B3-AA4F-A97F2BD0AB39}" type="pres">
      <dgm:prSet presAssocID="{31E99C80-6B0D-4650-B231-B0E630C55A07}" presName="compNode" presStyleCnt="0"/>
      <dgm:spPr/>
    </dgm:pt>
    <dgm:pt modelId="{FB84F3AA-EF17-4C50-8899-DA7FA12DAE50}" type="pres">
      <dgm:prSet presAssocID="{31E99C80-6B0D-4650-B231-B0E630C55A07}" presName="bgRect" presStyleLbl="bgShp" presStyleIdx="3" presStyleCnt="4"/>
      <dgm:spPr/>
    </dgm:pt>
    <dgm:pt modelId="{4C7DDB90-122E-4B41-8324-849A55EA472C}" type="pres">
      <dgm:prSet presAssocID="{31E99C80-6B0D-4650-B231-B0E630C55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lp"/>
        </a:ext>
      </dgm:extLst>
    </dgm:pt>
    <dgm:pt modelId="{8635EAA8-FAAE-4A7D-823D-7FC6F84AB984}" type="pres">
      <dgm:prSet presAssocID="{31E99C80-6B0D-4650-B231-B0E630C55A07}" presName="spaceRect" presStyleCnt="0"/>
      <dgm:spPr/>
    </dgm:pt>
    <dgm:pt modelId="{C040E591-14F9-460B-954D-E2E1F39C31FB}" type="pres">
      <dgm:prSet presAssocID="{31E99C80-6B0D-4650-B231-B0E630C55A07}" presName="parTx" presStyleLbl="revTx" presStyleIdx="3" presStyleCnt="4">
        <dgm:presLayoutVars>
          <dgm:chMax val="0"/>
          <dgm:chPref val="0"/>
        </dgm:presLayoutVars>
      </dgm:prSet>
      <dgm:spPr/>
    </dgm:pt>
  </dgm:ptLst>
  <dgm:cxnLst>
    <dgm:cxn modelId="{125FB92B-5EEF-452B-AE7C-1F56F2D9B60C}" type="presOf" srcId="{E9C030CA-C09C-4265-A60C-F8C3607C26B6}" destId="{06502790-A1AA-40F7-A3BA-9B36CED7D5A2}" srcOrd="0" destOrd="0" presId="urn:microsoft.com/office/officeart/2018/2/layout/IconVerticalSolidList"/>
    <dgm:cxn modelId="{108B533E-FBCF-4E65-926F-89B0864707FF}" srcId="{EB5FBF9F-52FE-4C32-A096-CE54D225D8F5}" destId="{31E99C80-6B0D-4650-B231-B0E630C55A07}" srcOrd="3" destOrd="0" parTransId="{A6244EB7-0D9A-4767-A63E-996CFC5F0343}" sibTransId="{60D5BEE5-030B-4D21-BF6C-EFEEB9F9B7B0}"/>
    <dgm:cxn modelId="{5FDD4E4B-CF87-4B32-86D2-21D5729BD2FA}" srcId="{EB5FBF9F-52FE-4C32-A096-CE54D225D8F5}" destId="{06FD77D4-4DD5-4394-8164-67A752BC2EAC}" srcOrd="2" destOrd="0" parTransId="{9A5688F2-3BF9-45AB-B6DD-C7C4245350A3}" sibTransId="{E5E1F87C-8EF6-4266-833B-34546ECAA8A9}"/>
    <dgm:cxn modelId="{ACA85285-A2B9-4260-AB1F-0F64AB201BA7}" type="presOf" srcId="{66880F05-314F-4362-8EE1-302FC6C21286}" destId="{37C83D2A-098D-43A7-8B96-548A7E533393}" srcOrd="0" destOrd="0" presId="urn:microsoft.com/office/officeart/2018/2/layout/IconVerticalSolidList"/>
    <dgm:cxn modelId="{AB3D2786-A5A2-4D47-858C-3B0964EC9DCF}" srcId="{EB5FBF9F-52FE-4C32-A096-CE54D225D8F5}" destId="{E9C030CA-C09C-4265-A60C-F8C3607C26B6}" srcOrd="1" destOrd="0" parTransId="{6F3CE7D6-11E4-40B8-A46A-CDFD3E914FB2}" sibTransId="{5D52010A-6F3C-476C-B7E8-2B65A4AA9B39}"/>
    <dgm:cxn modelId="{C14B8390-58BF-49C4-89F1-17F81B10C3CE}" type="presOf" srcId="{06FD77D4-4DD5-4394-8164-67A752BC2EAC}" destId="{2861BDAF-D8D7-437D-888F-C69C4D0AAB2B}" srcOrd="0" destOrd="0" presId="urn:microsoft.com/office/officeart/2018/2/layout/IconVerticalSolidList"/>
    <dgm:cxn modelId="{E083A6CC-F543-424D-8CA1-9ACA23DC0ACE}" srcId="{EB5FBF9F-52FE-4C32-A096-CE54D225D8F5}" destId="{66880F05-314F-4362-8EE1-302FC6C21286}" srcOrd="0" destOrd="0" parTransId="{637451E6-B095-4426-9B6A-E2DD86B5D811}" sibTransId="{3E13D209-AF5C-4254-A812-04D2B3392969}"/>
    <dgm:cxn modelId="{CC6C55EA-AF1C-4707-B363-1BBCB781BA1D}" type="presOf" srcId="{EB5FBF9F-52FE-4C32-A096-CE54D225D8F5}" destId="{1BEF2848-E8AD-4ECF-957E-AC5FAC45B3C9}" srcOrd="0" destOrd="0" presId="urn:microsoft.com/office/officeart/2018/2/layout/IconVerticalSolidList"/>
    <dgm:cxn modelId="{EB9BFFF2-4FD2-497B-A5F0-A0E5675C9205}" type="presOf" srcId="{31E99C80-6B0D-4650-B231-B0E630C55A07}" destId="{C040E591-14F9-460B-954D-E2E1F39C31FB}" srcOrd="0" destOrd="0" presId="urn:microsoft.com/office/officeart/2018/2/layout/IconVerticalSolidList"/>
    <dgm:cxn modelId="{3977F93D-0B29-416A-9894-EDE7D3A4E33F}" type="presParOf" srcId="{1BEF2848-E8AD-4ECF-957E-AC5FAC45B3C9}" destId="{51D773B2-68A5-4BDD-9B91-0D1887C12340}" srcOrd="0" destOrd="0" presId="urn:microsoft.com/office/officeart/2018/2/layout/IconVerticalSolidList"/>
    <dgm:cxn modelId="{0AD0A3C4-BE89-4F60-BF5B-A53FAED125D1}" type="presParOf" srcId="{51D773B2-68A5-4BDD-9B91-0D1887C12340}" destId="{F860220B-0343-46D5-AF8E-0C201AB01391}" srcOrd="0" destOrd="0" presId="urn:microsoft.com/office/officeart/2018/2/layout/IconVerticalSolidList"/>
    <dgm:cxn modelId="{C779F1F5-70A8-4679-9321-0320AA570197}" type="presParOf" srcId="{51D773B2-68A5-4BDD-9B91-0D1887C12340}" destId="{8CF7A878-B1B6-4779-B629-553810BA987E}" srcOrd="1" destOrd="0" presId="urn:microsoft.com/office/officeart/2018/2/layout/IconVerticalSolidList"/>
    <dgm:cxn modelId="{97824A07-8198-4069-B0E7-9629EBC5F40F}" type="presParOf" srcId="{51D773B2-68A5-4BDD-9B91-0D1887C12340}" destId="{BF1366FC-07E0-49ED-B4CA-5C5FC7F84E48}" srcOrd="2" destOrd="0" presId="urn:microsoft.com/office/officeart/2018/2/layout/IconVerticalSolidList"/>
    <dgm:cxn modelId="{196F49AE-B934-41A9-9CF9-F5E8DAC53117}" type="presParOf" srcId="{51D773B2-68A5-4BDD-9B91-0D1887C12340}" destId="{37C83D2A-098D-43A7-8B96-548A7E533393}" srcOrd="3" destOrd="0" presId="urn:microsoft.com/office/officeart/2018/2/layout/IconVerticalSolidList"/>
    <dgm:cxn modelId="{CE5DC75E-A009-4FA0-99BF-7FA5F911D4E9}" type="presParOf" srcId="{1BEF2848-E8AD-4ECF-957E-AC5FAC45B3C9}" destId="{6B189506-9240-42A0-B097-850E6542E43D}" srcOrd="1" destOrd="0" presId="urn:microsoft.com/office/officeart/2018/2/layout/IconVerticalSolidList"/>
    <dgm:cxn modelId="{DB901D07-63C1-4959-BC78-5BE6A3BC6D6A}" type="presParOf" srcId="{1BEF2848-E8AD-4ECF-957E-AC5FAC45B3C9}" destId="{007BED57-4E58-433B-9490-01F0F872074F}" srcOrd="2" destOrd="0" presId="urn:microsoft.com/office/officeart/2018/2/layout/IconVerticalSolidList"/>
    <dgm:cxn modelId="{1B878917-9960-4C3F-9414-B5A0ED4868A9}" type="presParOf" srcId="{007BED57-4E58-433B-9490-01F0F872074F}" destId="{3A907A2F-F08D-40F2-B5C7-500CC20B859F}" srcOrd="0" destOrd="0" presId="urn:microsoft.com/office/officeart/2018/2/layout/IconVerticalSolidList"/>
    <dgm:cxn modelId="{31FE675E-C0F8-46A0-A549-4F695587D214}" type="presParOf" srcId="{007BED57-4E58-433B-9490-01F0F872074F}" destId="{DEEEA0B3-0ACC-49D6-8B11-8C9E14B9FDD3}" srcOrd="1" destOrd="0" presId="urn:microsoft.com/office/officeart/2018/2/layout/IconVerticalSolidList"/>
    <dgm:cxn modelId="{39E8D346-D416-4401-AD4D-E1943A4D56DB}" type="presParOf" srcId="{007BED57-4E58-433B-9490-01F0F872074F}" destId="{0491D0DA-79E4-4E8A-A268-AE1797E4272D}" srcOrd="2" destOrd="0" presId="urn:microsoft.com/office/officeart/2018/2/layout/IconVerticalSolidList"/>
    <dgm:cxn modelId="{2CB8460D-A8C2-46E4-A55A-C79EF697C9C9}" type="presParOf" srcId="{007BED57-4E58-433B-9490-01F0F872074F}" destId="{06502790-A1AA-40F7-A3BA-9B36CED7D5A2}" srcOrd="3" destOrd="0" presId="urn:microsoft.com/office/officeart/2018/2/layout/IconVerticalSolidList"/>
    <dgm:cxn modelId="{15352B80-AEE9-48A4-9A8D-DD6AC642044C}" type="presParOf" srcId="{1BEF2848-E8AD-4ECF-957E-AC5FAC45B3C9}" destId="{03BBC476-1A17-419B-9142-B3937A69A3A1}" srcOrd="3" destOrd="0" presId="urn:microsoft.com/office/officeart/2018/2/layout/IconVerticalSolidList"/>
    <dgm:cxn modelId="{E3A2646D-9AAD-4AC1-9861-7D29EEE3964B}" type="presParOf" srcId="{1BEF2848-E8AD-4ECF-957E-AC5FAC45B3C9}" destId="{FB0B6D4B-10E4-4BF0-8D76-060FD7C802F5}" srcOrd="4" destOrd="0" presId="urn:microsoft.com/office/officeart/2018/2/layout/IconVerticalSolidList"/>
    <dgm:cxn modelId="{A6892CD3-CC0E-4DF1-8988-B14EF3752A88}" type="presParOf" srcId="{FB0B6D4B-10E4-4BF0-8D76-060FD7C802F5}" destId="{DFDD50F0-EBC8-4048-93AB-F293BE95D857}" srcOrd="0" destOrd="0" presId="urn:microsoft.com/office/officeart/2018/2/layout/IconVerticalSolidList"/>
    <dgm:cxn modelId="{1EA6B7A9-6AFE-42F0-A4F7-931AFED4D97A}" type="presParOf" srcId="{FB0B6D4B-10E4-4BF0-8D76-060FD7C802F5}" destId="{D02066D8-8B39-43C5-AEA5-CC020EF5BD66}" srcOrd="1" destOrd="0" presId="urn:microsoft.com/office/officeart/2018/2/layout/IconVerticalSolidList"/>
    <dgm:cxn modelId="{BBFD8D7C-2CE0-4FAE-872F-148EC0782698}" type="presParOf" srcId="{FB0B6D4B-10E4-4BF0-8D76-060FD7C802F5}" destId="{2F5FE885-836A-469F-80C4-42454AAF3AA0}" srcOrd="2" destOrd="0" presId="urn:microsoft.com/office/officeart/2018/2/layout/IconVerticalSolidList"/>
    <dgm:cxn modelId="{BA93D133-692D-4EC3-80D9-ED3F6E5E48A9}" type="presParOf" srcId="{FB0B6D4B-10E4-4BF0-8D76-060FD7C802F5}" destId="{2861BDAF-D8D7-437D-888F-C69C4D0AAB2B}" srcOrd="3" destOrd="0" presId="urn:microsoft.com/office/officeart/2018/2/layout/IconVerticalSolidList"/>
    <dgm:cxn modelId="{69C6F3AB-3769-4440-B385-CF00AF97C649}" type="presParOf" srcId="{1BEF2848-E8AD-4ECF-957E-AC5FAC45B3C9}" destId="{48846A6C-99CE-4A18-8610-B8E1D850EA9F}" srcOrd="5" destOrd="0" presId="urn:microsoft.com/office/officeart/2018/2/layout/IconVerticalSolidList"/>
    <dgm:cxn modelId="{3BD6047E-783C-48A5-B77D-A02BC944F1A5}" type="presParOf" srcId="{1BEF2848-E8AD-4ECF-957E-AC5FAC45B3C9}" destId="{24BA3AA9-6E9B-42B3-AA4F-A97F2BD0AB39}" srcOrd="6" destOrd="0" presId="urn:microsoft.com/office/officeart/2018/2/layout/IconVerticalSolidList"/>
    <dgm:cxn modelId="{D1445EC0-27AA-4E27-B85E-FAB2D4F1D1AF}" type="presParOf" srcId="{24BA3AA9-6E9B-42B3-AA4F-A97F2BD0AB39}" destId="{FB84F3AA-EF17-4C50-8899-DA7FA12DAE50}" srcOrd="0" destOrd="0" presId="urn:microsoft.com/office/officeart/2018/2/layout/IconVerticalSolidList"/>
    <dgm:cxn modelId="{8E4F5255-BB14-419B-A8A7-2E58472F6B1F}" type="presParOf" srcId="{24BA3AA9-6E9B-42B3-AA4F-A97F2BD0AB39}" destId="{4C7DDB90-122E-4B41-8324-849A55EA472C}" srcOrd="1" destOrd="0" presId="urn:microsoft.com/office/officeart/2018/2/layout/IconVerticalSolidList"/>
    <dgm:cxn modelId="{9D02B88F-240A-4671-93A1-2B1605B8CFE8}" type="presParOf" srcId="{24BA3AA9-6E9B-42B3-AA4F-A97F2BD0AB39}" destId="{8635EAA8-FAAE-4A7D-823D-7FC6F84AB984}" srcOrd="2" destOrd="0" presId="urn:microsoft.com/office/officeart/2018/2/layout/IconVerticalSolidList"/>
    <dgm:cxn modelId="{59DC06AF-53A6-4BE4-BF5E-549F92FFC239}" type="presParOf" srcId="{24BA3AA9-6E9B-42B3-AA4F-A97F2BD0AB39}" destId="{C040E591-14F9-460B-954D-E2E1F39C31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09E629-5612-4DE4-B307-5DBC4935D20F}" type="doc">
      <dgm:prSet loTypeId="urn:microsoft.com/office/officeart/2005/8/layout/chevron1" loCatId="process" qsTypeId="urn:microsoft.com/office/officeart/2005/8/quickstyle/simple1" qsCatId="simple" csTypeId="urn:microsoft.com/office/officeart/2005/8/colors/colorful1" csCatId="colorful" phldr="1"/>
      <dgm:spPr/>
    </dgm:pt>
    <dgm:pt modelId="{56392043-9B99-42FC-ADF1-7DFBFCA39AFE}">
      <dgm:prSet phldrT="[Text]" custT="1"/>
      <dgm:spPr>
        <a:solidFill>
          <a:srgbClr val="FFC000"/>
        </a:solidFill>
      </dgm:spPr>
      <dgm:t>
        <a:bodyPr/>
        <a:lstStyle/>
        <a:p>
          <a:r>
            <a:rPr lang="en-US" sz="1600" dirty="0"/>
            <a:t>Act</a:t>
          </a:r>
        </a:p>
      </dgm:t>
    </dgm:pt>
    <dgm:pt modelId="{4ED16E6A-6574-4B7C-908A-A6AB8D1A594D}" type="parTrans" cxnId="{7043A422-9B35-442B-BF6C-3493BB860FE3}">
      <dgm:prSet/>
      <dgm:spPr/>
      <dgm:t>
        <a:bodyPr/>
        <a:lstStyle/>
        <a:p>
          <a:endParaRPr lang="en-US"/>
        </a:p>
      </dgm:t>
    </dgm:pt>
    <dgm:pt modelId="{85AAAE31-1A94-4020-A43A-F6227F30EE89}" type="sibTrans" cxnId="{7043A422-9B35-442B-BF6C-3493BB860FE3}">
      <dgm:prSet/>
      <dgm:spPr/>
      <dgm:t>
        <a:bodyPr/>
        <a:lstStyle/>
        <a:p>
          <a:endParaRPr lang="en-US"/>
        </a:p>
      </dgm:t>
    </dgm:pt>
    <dgm:pt modelId="{0CAE7069-39D0-4D49-8863-F8FBB44570AA}">
      <dgm:prSet phldrT="[Tex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075F4019-8E50-4DC9-BA88-1AAA9F65EBF2}" type="parTrans" cxnId="{E192C6B7-A7DA-4345-90DC-1E0871FFFE48}">
      <dgm:prSet/>
      <dgm:spPr/>
      <dgm:t>
        <a:bodyPr/>
        <a:lstStyle/>
        <a:p>
          <a:endParaRPr lang="en-US"/>
        </a:p>
      </dgm:t>
    </dgm:pt>
    <dgm:pt modelId="{60BE0527-83FA-48FC-ACFA-F96873D9C43B}" type="sibTrans" cxnId="{E192C6B7-A7DA-4345-90DC-1E0871FFFE48}">
      <dgm:prSet/>
      <dgm:spPr/>
      <dgm:t>
        <a:bodyPr/>
        <a:lstStyle/>
        <a:p>
          <a:endParaRPr lang="en-US"/>
        </a:p>
      </dgm:t>
    </dgm:pt>
    <dgm:pt modelId="{D8449DE1-6057-4063-AB8D-E637F0BC53E6}">
      <dgm:prSe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2774DF43-459C-4939-B057-047CFB045C69}" type="parTrans" cxnId="{BA2D4CA0-A6D2-424D-82B6-4FB83009B93E}">
      <dgm:prSet/>
      <dgm:spPr/>
      <dgm:t>
        <a:bodyPr/>
        <a:lstStyle/>
        <a:p>
          <a:endParaRPr lang="en-US"/>
        </a:p>
      </dgm:t>
    </dgm:pt>
    <dgm:pt modelId="{AC00BEA9-FC2D-4EE9-89F3-E4E45057746B}" type="sibTrans" cxnId="{BA2D4CA0-A6D2-424D-82B6-4FB83009B93E}">
      <dgm:prSet/>
      <dgm:spPr/>
      <dgm:t>
        <a:bodyPr/>
        <a:lstStyle/>
        <a:p>
          <a:endParaRPr lang="en-US"/>
        </a:p>
      </dgm:t>
    </dgm:pt>
    <dgm:pt modelId="{13D4203D-4050-4A5C-BBCE-002464C08CFA}">
      <dgm:prSet custT="1"/>
      <dgm:spPr/>
      <dgm:t>
        <a:bodyPr/>
        <a:lstStyle/>
        <a:p>
          <a:r>
            <a:rPr lang="en-US" sz="1600" dirty="0"/>
            <a:t>Act</a:t>
          </a:r>
        </a:p>
      </dgm:t>
    </dgm:pt>
    <dgm:pt modelId="{3D97425D-CB3A-4530-B9BE-7D3F25B849B8}" type="parTrans" cxnId="{D583318A-D2D6-4737-8CAC-FCEAF89A5162}">
      <dgm:prSet/>
      <dgm:spPr/>
      <dgm:t>
        <a:bodyPr/>
        <a:lstStyle/>
        <a:p>
          <a:endParaRPr lang="en-US"/>
        </a:p>
      </dgm:t>
    </dgm:pt>
    <dgm:pt modelId="{8D15464A-625F-462E-A854-D0011D7E6550}" type="sibTrans" cxnId="{D583318A-D2D6-4737-8CAC-FCEAF89A5162}">
      <dgm:prSet/>
      <dgm:spPr/>
      <dgm:t>
        <a:bodyPr/>
        <a:lstStyle/>
        <a:p>
          <a:endParaRPr lang="en-US"/>
        </a:p>
      </dgm:t>
    </dgm:pt>
    <dgm:pt modelId="{B42DFA58-9817-4C85-9F5C-9523BD8CCBA0}">
      <dgm:prSet custT="1"/>
      <dgm:spPr>
        <a:solidFill>
          <a:srgbClr val="FFC000"/>
        </a:solidFill>
      </dgm:spPr>
      <dgm:t>
        <a:bodyPr/>
        <a:lstStyle/>
        <a:p>
          <a:r>
            <a:rPr lang="en-US" sz="1600" dirty="0"/>
            <a:t>Act</a:t>
          </a:r>
        </a:p>
      </dgm:t>
    </dgm:pt>
    <dgm:pt modelId="{5FC6CAA9-653B-4175-9A19-AE370139D709}" type="parTrans" cxnId="{EFFBE293-C117-40D9-AC8E-B3CFC89E8B19}">
      <dgm:prSet/>
      <dgm:spPr/>
      <dgm:t>
        <a:bodyPr/>
        <a:lstStyle/>
        <a:p>
          <a:endParaRPr lang="en-US"/>
        </a:p>
      </dgm:t>
    </dgm:pt>
    <dgm:pt modelId="{C4479F8E-1387-415D-A738-CEC60E32657D}" type="sibTrans" cxnId="{EFFBE293-C117-40D9-AC8E-B3CFC89E8B19}">
      <dgm:prSet/>
      <dgm:spPr/>
      <dgm:t>
        <a:bodyPr/>
        <a:lstStyle/>
        <a:p>
          <a:endParaRPr lang="en-US"/>
        </a:p>
      </dgm:t>
    </dgm:pt>
    <dgm:pt modelId="{4855D71D-50FC-4185-B16C-2B5E34ABB854}" type="pres">
      <dgm:prSet presAssocID="{8C09E629-5612-4DE4-B307-5DBC4935D20F}" presName="Name0" presStyleCnt="0">
        <dgm:presLayoutVars>
          <dgm:dir/>
          <dgm:animLvl val="lvl"/>
          <dgm:resizeHandles val="exact"/>
        </dgm:presLayoutVars>
      </dgm:prSet>
      <dgm:spPr/>
    </dgm:pt>
    <dgm:pt modelId="{7859DBF7-2D0F-49B7-818C-9EE9ABDDD9EE}" type="pres">
      <dgm:prSet presAssocID="{56392043-9B99-42FC-ADF1-7DFBFCA39AFE}" presName="parTxOnly" presStyleLbl="node1" presStyleIdx="0" presStyleCnt="5">
        <dgm:presLayoutVars>
          <dgm:chMax val="0"/>
          <dgm:chPref val="0"/>
          <dgm:bulletEnabled val="1"/>
        </dgm:presLayoutVars>
      </dgm:prSet>
      <dgm:spPr/>
    </dgm:pt>
    <dgm:pt modelId="{B10B5200-F2D3-490D-868D-C3C84B9D1DD3}" type="pres">
      <dgm:prSet presAssocID="{85AAAE31-1A94-4020-A43A-F6227F30EE89}" presName="parTxOnlySpace" presStyleCnt="0"/>
      <dgm:spPr/>
    </dgm:pt>
    <dgm:pt modelId="{CAAF1384-4506-49C4-A7CC-EAC98596EDF4}" type="pres">
      <dgm:prSet presAssocID="{0CAE7069-39D0-4D49-8863-F8FBB44570AA}" presName="parTxOnly" presStyleLbl="node1" presStyleIdx="1" presStyleCnt="5">
        <dgm:presLayoutVars>
          <dgm:chMax val="0"/>
          <dgm:chPref val="0"/>
          <dgm:bulletEnabled val="1"/>
        </dgm:presLayoutVars>
      </dgm:prSet>
      <dgm:spPr/>
    </dgm:pt>
    <dgm:pt modelId="{A6BA33FE-7D5A-4C18-A556-366C606A2F99}" type="pres">
      <dgm:prSet presAssocID="{60BE0527-83FA-48FC-ACFA-F96873D9C43B}" presName="parTxOnlySpace" presStyleCnt="0"/>
      <dgm:spPr/>
    </dgm:pt>
    <dgm:pt modelId="{0F71D6C4-A746-481D-BF33-37EB8353B851}" type="pres">
      <dgm:prSet presAssocID="{13D4203D-4050-4A5C-BBCE-002464C08CFA}" presName="parTxOnly" presStyleLbl="node1" presStyleIdx="2" presStyleCnt="5">
        <dgm:presLayoutVars>
          <dgm:chMax val="0"/>
          <dgm:chPref val="0"/>
          <dgm:bulletEnabled val="1"/>
        </dgm:presLayoutVars>
      </dgm:prSet>
      <dgm:spPr/>
    </dgm:pt>
    <dgm:pt modelId="{0EF19579-5763-4919-96C9-4659A11E101D}" type="pres">
      <dgm:prSet presAssocID="{8D15464A-625F-462E-A854-D0011D7E6550}" presName="parTxOnlySpace" presStyleCnt="0"/>
      <dgm:spPr/>
    </dgm:pt>
    <dgm:pt modelId="{17194B44-B5E5-4A4E-94BA-D8BCF3C015F6}" type="pres">
      <dgm:prSet presAssocID="{D8449DE1-6057-4063-AB8D-E637F0BC53E6}" presName="parTxOnly" presStyleLbl="node1" presStyleIdx="3" presStyleCnt="5">
        <dgm:presLayoutVars>
          <dgm:chMax val="0"/>
          <dgm:chPref val="0"/>
          <dgm:bulletEnabled val="1"/>
        </dgm:presLayoutVars>
      </dgm:prSet>
      <dgm:spPr/>
    </dgm:pt>
    <dgm:pt modelId="{0C8C8FBB-F27B-407D-A03A-6CFD6EBB4602}" type="pres">
      <dgm:prSet presAssocID="{AC00BEA9-FC2D-4EE9-89F3-E4E45057746B}" presName="parTxOnlySpace" presStyleCnt="0"/>
      <dgm:spPr/>
    </dgm:pt>
    <dgm:pt modelId="{A08D5CE7-3F16-4C40-827E-CC4D74A7A602}" type="pres">
      <dgm:prSet presAssocID="{B42DFA58-9817-4C85-9F5C-9523BD8CCBA0}" presName="parTxOnly" presStyleLbl="node1" presStyleIdx="4" presStyleCnt="5" custLinFactNeighborX="1">
        <dgm:presLayoutVars>
          <dgm:chMax val="0"/>
          <dgm:chPref val="0"/>
          <dgm:bulletEnabled val="1"/>
        </dgm:presLayoutVars>
      </dgm:prSet>
      <dgm:spPr/>
    </dgm:pt>
  </dgm:ptLst>
  <dgm:cxnLst>
    <dgm:cxn modelId="{7043A422-9B35-442B-BF6C-3493BB860FE3}" srcId="{8C09E629-5612-4DE4-B307-5DBC4935D20F}" destId="{56392043-9B99-42FC-ADF1-7DFBFCA39AFE}" srcOrd="0" destOrd="0" parTransId="{4ED16E6A-6574-4B7C-908A-A6AB8D1A594D}" sibTransId="{85AAAE31-1A94-4020-A43A-F6227F30EE89}"/>
    <dgm:cxn modelId="{7FE0A03D-37C9-4944-AE90-9979F2AF46EB}" type="presOf" srcId="{13D4203D-4050-4A5C-BBCE-002464C08CFA}" destId="{0F71D6C4-A746-481D-BF33-37EB8353B851}" srcOrd="0" destOrd="0" presId="urn:microsoft.com/office/officeart/2005/8/layout/chevron1"/>
    <dgm:cxn modelId="{82C0BB60-0632-4F9D-AAA1-F1D1062E98E4}" type="presOf" srcId="{D8449DE1-6057-4063-AB8D-E637F0BC53E6}" destId="{17194B44-B5E5-4A4E-94BA-D8BCF3C015F6}" srcOrd="0" destOrd="0" presId="urn:microsoft.com/office/officeart/2005/8/layout/chevron1"/>
    <dgm:cxn modelId="{D583318A-D2D6-4737-8CAC-FCEAF89A5162}" srcId="{8C09E629-5612-4DE4-B307-5DBC4935D20F}" destId="{13D4203D-4050-4A5C-BBCE-002464C08CFA}" srcOrd="2" destOrd="0" parTransId="{3D97425D-CB3A-4530-B9BE-7D3F25B849B8}" sibTransId="{8D15464A-625F-462E-A854-D0011D7E6550}"/>
    <dgm:cxn modelId="{EFFBE293-C117-40D9-AC8E-B3CFC89E8B19}" srcId="{8C09E629-5612-4DE4-B307-5DBC4935D20F}" destId="{B42DFA58-9817-4C85-9F5C-9523BD8CCBA0}" srcOrd="4" destOrd="0" parTransId="{5FC6CAA9-653B-4175-9A19-AE370139D709}" sibTransId="{C4479F8E-1387-415D-A738-CEC60E32657D}"/>
    <dgm:cxn modelId="{BA2D4CA0-A6D2-424D-82B6-4FB83009B93E}" srcId="{8C09E629-5612-4DE4-B307-5DBC4935D20F}" destId="{D8449DE1-6057-4063-AB8D-E637F0BC53E6}" srcOrd="3" destOrd="0" parTransId="{2774DF43-459C-4939-B057-047CFB045C69}" sibTransId="{AC00BEA9-FC2D-4EE9-89F3-E4E45057746B}"/>
    <dgm:cxn modelId="{508598A9-24CD-4374-812C-06A74374B47D}" type="presOf" srcId="{0CAE7069-39D0-4D49-8863-F8FBB44570AA}" destId="{CAAF1384-4506-49C4-A7CC-EAC98596EDF4}" srcOrd="0" destOrd="0" presId="urn:microsoft.com/office/officeart/2005/8/layout/chevron1"/>
    <dgm:cxn modelId="{E192C6B7-A7DA-4345-90DC-1E0871FFFE48}" srcId="{8C09E629-5612-4DE4-B307-5DBC4935D20F}" destId="{0CAE7069-39D0-4D49-8863-F8FBB44570AA}" srcOrd="1" destOrd="0" parTransId="{075F4019-8E50-4DC9-BA88-1AAA9F65EBF2}" sibTransId="{60BE0527-83FA-48FC-ACFA-F96873D9C43B}"/>
    <dgm:cxn modelId="{A0C65EB8-AA38-4109-A282-14D78FED54B9}" type="presOf" srcId="{8C09E629-5612-4DE4-B307-5DBC4935D20F}" destId="{4855D71D-50FC-4185-B16C-2B5E34ABB854}" srcOrd="0" destOrd="0" presId="urn:microsoft.com/office/officeart/2005/8/layout/chevron1"/>
    <dgm:cxn modelId="{A1EBD7D7-9705-4DEB-92F4-019F6AF04B48}" type="presOf" srcId="{B42DFA58-9817-4C85-9F5C-9523BD8CCBA0}" destId="{A08D5CE7-3F16-4C40-827E-CC4D74A7A602}" srcOrd="0" destOrd="0" presId="urn:microsoft.com/office/officeart/2005/8/layout/chevron1"/>
    <dgm:cxn modelId="{ABC920E1-BE72-47C4-8328-52E6AFB894BB}" type="presOf" srcId="{56392043-9B99-42FC-ADF1-7DFBFCA39AFE}" destId="{7859DBF7-2D0F-49B7-818C-9EE9ABDDD9EE}" srcOrd="0" destOrd="0" presId="urn:microsoft.com/office/officeart/2005/8/layout/chevron1"/>
    <dgm:cxn modelId="{0425CC22-B18C-4761-A226-5101FBAE14C2}" type="presParOf" srcId="{4855D71D-50FC-4185-B16C-2B5E34ABB854}" destId="{7859DBF7-2D0F-49B7-818C-9EE9ABDDD9EE}" srcOrd="0" destOrd="0" presId="urn:microsoft.com/office/officeart/2005/8/layout/chevron1"/>
    <dgm:cxn modelId="{002DA890-E152-4128-8583-10FE5A785AE9}" type="presParOf" srcId="{4855D71D-50FC-4185-B16C-2B5E34ABB854}" destId="{B10B5200-F2D3-490D-868D-C3C84B9D1DD3}" srcOrd="1" destOrd="0" presId="urn:microsoft.com/office/officeart/2005/8/layout/chevron1"/>
    <dgm:cxn modelId="{2C46A5E9-D96A-45FB-A006-CB27A6125CF7}" type="presParOf" srcId="{4855D71D-50FC-4185-B16C-2B5E34ABB854}" destId="{CAAF1384-4506-49C4-A7CC-EAC98596EDF4}" srcOrd="2" destOrd="0" presId="urn:microsoft.com/office/officeart/2005/8/layout/chevron1"/>
    <dgm:cxn modelId="{1AB9FF4E-3BD2-4E6B-8949-837C526B5975}" type="presParOf" srcId="{4855D71D-50FC-4185-B16C-2B5E34ABB854}" destId="{A6BA33FE-7D5A-4C18-A556-366C606A2F99}" srcOrd="3" destOrd="0" presId="urn:microsoft.com/office/officeart/2005/8/layout/chevron1"/>
    <dgm:cxn modelId="{3AA2BE8E-1D06-49B7-9E1B-A44874939709}" type="presParOf" srcId="{4855D71D-50FC-4185-B16C-2B5E34ABB854}" destId="{0F71D6C4-A746-481D-BF33-37EB8353B851}" srcOrd="4" destOrd="0" presId="urn:microsoft.com/office/officeart/2005/8/layout/chevron1"/>
    <dgm:cxn modelId="{3C0EB157-8E40-43C9-AE32-32FDE1A75990}" type="presParOf" srcId="{4855D71D-50FC-4185-B16C-2B5E34ABB854}" destId="{0EF19579-5763-4919-96C9-4659A11E101D}" srcOrd="5" destOrd="0" presId="urn:microsoft.com/office/officeart/2005/8/layout/chevron1"/>
    <dgm:cxn modelId="{F12DD0A0-6A32-45E2-86E4-B9ECB29718A1}" type="presParOf" srcId="{4855D71D-50FC-4185-B16C-2B5E34ABB854}" destId="{17194B44-B5E5-4A4E-94BA-D8BCF3C015F6}" srcOrd="6" destOrd="0" presId="urn:microsoft.com/office/officeart/2005/8/layout/chevron1"/>
    <dgm:cxn modelId="{F13C72D9-A618-4AC1-B84D-E3E169845425}" type="presParOf" srcId="{4855D71D-50FC-4185-B16C-2B5E34ABB854}" destId="{0C8C8FBB-F27B-407D-A03A-6CFD6EBB4602}" srcOrd="7" destOrd="0" presId="urn:microsoft.com/office/officeart/2005/8/layout/chevron1"/>
    <dgm:cxn modelId="{DCB59BD9-CEAD-45DD-B7E2-B47B776E7047}" type="presParOf" srcId="{4855D71D-50FC-4185-B16C-2B5E34ABB854}" destId="{A08D5CE7-3F16-4C40-827E-CC4D74A7A60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mc:AlternateContent xmlns:mc="http://schemas.openxmlformats.org/markup-compatibility/2006" xmlns:a14="http://schemas.microsoft.com/office/drawing/2010/main">
      <mc:Choice Requires="a14">
        <dgm:pt modelId="{7830783F-9F12-4D05-BAAA-4021C7065760}">
          <dgm:prSet custT="1"/>
          <dgm:spPr/>
          <dgm:t>
            <a:bodyPr/>
            <a:lstStyle/>
            <a:p>
              <a:pPr/>
              <a:r>
                <a:rPr lang="en-US" sz="1800" dirty="0"/>
                <a:t>Deterministic actions with known transition model</a:t>
              </a:r>
              <a:br>
                <a:rPr lang="en-US" sz="1800" dirty="0"/>
              </a:b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𝑅𝑒𝑠𝑢𝑙𝑡</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𝑎</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b="0" i="1" smtClean="0">
                            <a:latin typeface="Cambria Math" panose="02040503050406030204" pitchFamily="18" charset="0"/>
                          </a:rPr>
                          <m:t>4</m:t>
                        </m:r>
                      </m:sub>
                    </m:sSub>
                  </m:oMath>
                </m:oMathPara>
              </a14:m>
              <a:endParaRPr lang="en-US" sz="1800" dirty="0"/>
            </a:p>
          </dgm:t>
        </dgm:pt>
      </mc:Choice>
      <mc:Fallback xmlns="">
        <dgm:pt modelId="{7830783F-9F12-4D05-BAAA-4021C7065760}">
          <dgm:prSet custT="1"/>
          <dgm:spPr/>
          <dgm:t>
            <a:bodyPr/>
            <a:lstStyle/>
            <a:p>
              <a:r>
                <a:rPr lang="en-US" sz="1800" dirty="0"/>
                <a:t>Deterministic actions with known transition model</a:t>
              </a:r>
              <a:br>
                <a:rPr lang="en-US" sz="1800" dirty="0"/>
              </a:br>
              <a:r>
                <a:rPr lang="en-US" sz="1800" b="0" i="0">
                  <a:latin typeface="Cambria Math" panose="02040503050406030204" pitchFamily="18" charset="0"/>
                </a:rPr>
                <a:t>𝑅𝑒𝑠𝑢𝑙𝑡(𝑠_1,𝑎)=</a:t>
              </a:r>
              <a:r>
                <a:rPr lang="en-US" sz="1800" i="0">
                  <a:latin typeface="Cambria Math" panose="02040503050406030204" pitchFamily="18" charset="0"/>
                </a:rPr>
                <a:t>𝑠_</a:t>
              </a:r>
              <a:r>
                <a:rPr lang="en-US" sz="1800" b="0" i="0">
                  <a:latin typeface="Cambria Math" panose="02040503050406030204" pitchFamily="18" charset="0"/>
                </a:rPr>
                <a:t>4</a:t>
              </a:r>
              <a:endParaRPr lang="en-US" sz="1800" dirty="0"/>
            </a:p>
          </dgm:t>
        </dgm:pt>
      </mc:Fallback>
    </mc:AlternateConten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sz="1800" dirty="0"/>
            <a:t>Full observability (we have sensors to see complete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a:blipFill>
          <a:blip xmlns:r="http://schemas.openxmlformats.org/officeDocument/2006/relationships" r:embed="rId1"/>
          <a:stretch>
            <a:fillRect l="-1847"/>
          </a:stretch>
        </a:blipFill>
      </dgm:spPr>
      <dgm:t>
        <a:bodyPr/>
        <a:lstStyle/>
        <a:p>
          <a:r>
            <a:rPr lang="en-US">
              <a:noFill/>
            </a:rPr>
            <a:t> </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a:noFill/>
            </a:rPr>
            <a:t> </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7647" r="-12941"/>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0220B-0343-46D5-AF8E-0C201AB01391}">
      <dsp:nvSpPr>
        <dsp:cNvPr id="0" name=""/>
        <dsp:cNvSpPr/>
      </dsp:nvSpPr>
      <dsp:spPr>
        <a:xfrm>
          <a:off x="0" y="2347"/>
          <a:ext cx="4686300" cy="1189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7A878-B1B6-4779-B629-553810BA987E}">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C83D2A-098D-43A7-8B96-548A7E533393}">
      <dsp:nvSpPr>
        <dsp:cNvPr id="0" name=""/>
        <dsp:cNvSpPr/>
      </dsp:nvSpPr>
      <dsp:spPr>
        <a:xfrm>
          <a:off x="1374223" y="2347"/>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Nondeterministic Actions</a:t>
          </a:r>
          <a:r>
            <a:rPr lang="en-US" sz="1600" kern="1200" dirty="0"/>
            <a:t>:</a:t>
          </a:r>
          <a:br>
            <a:rPr lang="en-US" sz="1600" kern="1200" dirty="0"/>
          </a:br>
          <a:r>
            <a:rPr lang="en-US" sz="1600" kern="1200" dirty="0"/>
            <a:t>Outcome of an action in a state is uncertain.</a:t>
          </a:r>
        </a:p>
      </dsp:txBody>
      <dsp:txXfrm>
        <a:off x="1374223" y="2347"/>
        <a:ext cx="3312076" cy="1189803"/>
      </dsp:txXfrm>
    </dsp:sp>
    <dsp:sp modelId="{3A907A2F-F08D-40F2-B5C7-500CC20B859F}">
      <dsp:nvSpPr>
        <dsp:cNvPr id="0" name=""/>
        <dsp:cNvSpPr/>
      </dsp:nvSpPr>
      <dsp:spPr>
        <a:xfrm>
          <a:off x="0" y="1489602"/>
          <a:ext cx="4686300" cy="1189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EA0B3-0ACC-49D6-8B11-8C9E14B9FDD3}">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502790-A1AA-40F7-A3BA-9B36CED7D5A2}">
      <dsp:nvSpPr>
        <dsp:cNvPr id="0" name=""/>
        <dsp:cNvSpPr/>
      </dsp:nvSpPr>
      <dsp:spPr>
        <a:xfrm>
          <a:off x="1374223" y="1489602"/>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 observations</a:t>
          </a:r>
          <a:r>
            <a:rPr lang="en-US" sz="1600" kern="1200" dirty="0"/>
            <a:t>: </a:t>
          </a:r>
          <a:br>
            <a:rPr lang="en-US" sz="1600" kern="1200" dirty="0"/>
          </a:br>
          <a:r>
            <a:rPr lang="en-US" sz="1600" kern="1200" dirty="0" err="1"/>
            <a:t>Sensorless</a:t>
          </a:r>
          <a:r>
            <a:rPr lang="en-US" sz="1600" kern="1200" dirty="0"/>
            <a:t> problem</a:t>
          </a:r>
        </a:p>
      </dsp:txBody>
      <dsp:txXfrm>
        <a:off x="1374223" y="1489602"/>
        <a:ext cx="3312076" cy="1189803"/>
      </dsp:txXfrm>
    </dsp:sp>
    <dsp:sp modelId="{DFDD50F0-EBC8-4048-93AB-F293BE95D857}">
      <dsp:nvSpPr>
        <dsp:cNvPr id="0" name=""/>
        <dsp:cNvSpPr/>
      </dsp:nvSpPr>
      <dsp:spPr>
        <a:xfrm>
          <a:off x="0" y="2976856"/>
          <a:ext cx="4686300" cy="11898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2066D8-8B39-43C5-AEA5-CC020EF5BD66}">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1BDAF-D8D7-437D-888F-C69C4D0AAB2B}">
      <dsp:nvSpPr>
        <dsp:cNvPr id="0" name=""/>
        <dsp:cNvSpPr/>
      </dsp:nvSpPr>
      <dsp:spPr>
        <a:xfrm>
          <a:off x="1374223" y="2976856"/>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Partially observable environments</a:t>
          </a:r>
          <a:r>
            <a:rPr lang="en-US" sz="1600" kern="1200" dirty="0"/>
            <a:t>: </a:t>
          </a:r>
          <a:br>
            <a:rPr lang="en-US" sz="1600" kern="1200" dirty="0"/>
          </a:br>
          <a:r>
            <a:rPr lang="en-US" sz="1600" kern="1200" dirty="0"/>
            <a:t>The agent does not know in what state the environment is.</a:t>
          </a:r>
        </a:p>
      </dsp:txBody>
      <dsp:txXfrm>
        <a:off x="1374223" y="2976856"/>
        <a:ext cx="3312076" cy="1189803"/>
      </dsp:txXfrm>
    </dsp:sp>
    <dsp:sp modelId="{FB84F3AA-EF17-4C50-8899-DA7FA12DAE50}">
      <dsp:nvSpPr>
        <dsp:cNvPr id="0" name=""/>
        <dsp:cNvSpPr/>
      </dsp:nvSpPr>
      <dsp:spPr>
        <a:xfrm>
          <a:off x="0" y="4464111"/>
          <a:ext cx="4686300" cy="11898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DDB90-122E-4B41-8324-849A55EA472C}">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40E591-14F9-460B-954D-E2E1F39C31FB}">
      <dsp:nvSpPr>
        <dsp:cNvPr id="0" name=""/>
        <dsp:cNvSpPr/>
      </dsp:nvSpPr>
      <dsp:spPr>
        <a:xfrm>
          <a:off x="1374223" y="4464111"/>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Exploration:</a:t>
          </a:r>
          <a:br>
            <a:rPr lang="en-US" sz="1600" b="1" kern="1200" dirty="0"/>
          </a:br>
          <a:r>
            <a:rPr lang="en-US" sz="1600" b="0" kern="1200" dirty="0"/>
            <a:t>Unknown environments and </a:t>
          </a:r>
          <a:br>
            <a:rPr lang="en-US" sz="1600" b="0" kern="1200" dirty="0"/>
          </a:br>
          <a:r>
            <a:rPr lang="en-US" sz="1600" b="0" kern="1200" dirty="0"/>
            <a:t>Online search</a:t>
          </a:r>
        </a:p>
      </dsp:txBody>
      <dsp:txXfrm>
        <a:off x="1374223" y="4464111"/>
        <a:ext cx="3312076" cy="1189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8359"/>
          <a:ext cx="2298505" cy="8928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No Uncertainty</a:t>
          </a:r>
        </a:p>
      </dsp:txBody>
      <dsp:txXfrm>
        <a:off x="0" y="18359"/>
        <a:ext cx="2298505" cy="892800"/>
      </dsp:txXfrm>
    </dsp:sp>
    <dsp:sp modelId="{75826E61-882F-4E42-B2DE-53BD198C8B82}">
      <dsp:nvSpPr>
        <dsp:cNvPr id="0" name=""/>
        <dsp:cNvSpPr/>
      </dsp:nvSpPr>
      <dsp:spPr>
        <a:xfrm>
          <a:off x="0" y="911160"/>
          <a:ext cx="2298505" cy="20422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Deterministic actions with known transition model</a:t>
          </a:r>
          <a:br>
            <a:rPr lang="en-US" sz="1800" kern="1200" dirty="0"/>
          </a:br>
          <a14:m xmlns:a14="http://schemas.microsoft.com/office/drawing/2010/main">
            <m:oMath xmlns:m="http://schemas.openxmlformats.org/officeDocument/2006/math">
              <m:r>
                <a:rPr lang="en-US" sz="1800" b="0" i="1" kern="1200" smtClean="0">
                  <a:latin typeface="Cambria Math" panose="02040503050406030204" pitchFamily="18" charset="0"/>
                </a:rPr>
                <m:t>𝑅𝑒𝑠𝑢𝑙𝑡</m:t>
              </m:r>
              <m:d>
                <m:dPr>
                  <m:ctrlPr>
                    <a:rPr lang="en-US" sz="1800" b="0" i="1" kern="1200" smtClean="0">
                      <a:latin typeface="Cambria Math" panose="02040503050406030204" pitchFamily="18" charset="0"/>
                    </a:rPr>
                  </m:ctrlPr>
                </m:dPr>
                <m:e>
                  <m:sSub>
                    <m:sSubPr>
                      <m:ctrlPr>
                        <a:rPr lang="en-US" sz="1800" b="0" i="1" kern="1200" smtClean="0">
                          <a:latin typeface="Cambria Math" panose="02040503050406030204" pitchFamily="18" charset="0"/>
                        </a:rPr>
                      </m:ctrlPr>
                    </m:sSubPr>
                    <m:e>
                      <m:r>
                        <a:rPr lang="en-US" sz="1800" b="0" i="1" kern="1200" smtClean="0">
                          <a:latin typeface="Cambria Math" panose="02040503050406030204" pitchFamily="18" charset="0"/>
                        </a:rPr>
                        <m:t>𝑠</m:t>
                      </m:r>
                    </m:e>
                    <m:sub>
                      <m:r>
                        <a:rPr lang="en-US" sz="1800" b="0" i="1" kern="1200" smtClean="0">
                          <a:latin typeface="Cambria Math" panose="02040503050406030204" pitchFamily="18" charset="0"/>
                        </a:rPr>
                        <m:t>1</m:t>
                      </m:r>
                    </m:sub>
                  </m:sSub>
                  <m:r>
                    <a:rPr lang="en-US" sz="1800" b="0" i="1" kern="1200" smtClean="0">
                      <a:latin typeface="Cambria Math" panose="02040503050406030204" pitchFamily="18" charset="0"/>
                    </a:rPr>
                    <m:t>,</m:t>
                  </m:r>
                  <m:r>
                    <a:rPr lang="en-US" sz="1800" b="0" i="1" kern="1200" smtClean="0">
                      <a:latin typeface="Cambria Math" panose="02040503050406030204" pitchFamily="18" charset="0"/>
                    </a:rPr>
                    <m:t>𝑎</m:t>
                  </m:r>
                </m:e>
              </m:d>
              <m:r>
                <a:rPr lang="en-US" sz="1800" b="0" i="1" kern="1200" smtClean="0">
                  <a:latin typeface="Cambria Math" panose="02040503050406030204" pitchFamily="18" charset="0"/>
                </a:rPr>
                <m:t>=</m:t>
              </m:r>
              <m:sSub>
                <m:sSubPr>
                  <m:ctrlPr>
                    <a:rPr lang="en-US" sz="1800" i="1" kern="1200">
                      <a:latin typeface="Cambria Math" panose="02040503050406030204" pitchFamily="18" charset="0"/>
                    </a:rPr>
                  </m:ctrlPr>
                </m:sSubPr>
                <m:e>
                  <m:r>
                    <a:rPr lang="en-US" sz="1800" i="1" kern="1200">
                      <a:latin typeface="Cambria Math" panose="02040503050406030204" pitchFamily="18" charset="0"/>
                    </a:rPr>
                    <m:t>𝑠</m:t>
                  </m:r>
                </m:e>
                <m:sub>
                  <m:r>
                    <a:rPr lang="en-US" sz="1800" b="0" i="1" kern="1200" smtClean="0">
                      <a:latin typeface="Cambria Math" panose="02040503050406030204" pitchFamily="18" charset="0"/>
                    </a:rPr>
                    <m:t>4</m:t>
                  </m:r>
                </m:sub>
              </m:sSub>
            </m:oMath>
          </a14:m>
          <a:endParaRPr lang="en-US" sz="1800" kern="1200" dirty="0"/>
        </a:p>
        <a:p>
          <a:pPr marL="171450" lvl="1" indent="-171450" algn="l" defTabSz="800100">
            <a:lnSpc>
              <a:spcPct val="90000"/>
            </a:lnSpc>
            <a:spcBef>
              <a:spcPct val="0"/>
            </a:spcBef>
            <a:spcAft>
              <a:spcPct val="15000"/>
            </a:spcAft>
            <a:buChar char="•"/>
          </a:pPr>
          <a:r>
            <a:rPr lang="en-US" sz="1800" kern="1200" dirty="0"/>
            <a:t>Full observability (we have sensors to see complete state)</a:t>
          </a:r>
        </a:p>
      </dsp:txBody>
      <dsp:txXfrm>
        <a:off x="0" y="911160"/>
        <a:ext cx="2298505" cy="2042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9DBF7-2D0F-49B7-818C-9EE9ABDDD9EE}">
      <dsp:nvSpPr>
        <dsp:cNvPr id="0" name=""/>
        <dsp:cNvSpPr/>
      </dsp:nvSpPr>
      <dsp:spPr>
        <a:xfrm>
          <a:off x="1488" y="217685"/>
          <a:ext cx="1324570" cy="529828"/>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6402" y="217685"/>
        <a:ext cx="794742" cy="529828"/>
      </dsp:txXfrm>
    </dsp:sp>
    <dsp:sp modelId="{CAAF1384-4506-49C4-A7CC-EAC98596EDF4}">
      <dsp:nvSpPr>
        <dsp:cNvPr id="0" name=""/>
        <dsp:cNvSpPr/>
      </dsp:nvSpPr>
      <dsp:spPr>
        <a:xfrm>
          <a:off x="1193601"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1458515" y="217685"/>
        <a:ext cx="794742" cy="529828"/>
      </dsp:txXfrm>
    </dsp:sp>
    <dsp:sp modelId="{0F71D6C4-A746-481D-BF33-37EB8353B851}">
      <dsp:nvSpPr>
        <dsp:cNvPr id="0" name=""/>
        <dsp:cNvSpPr/>
      </dsp:nvSpPr>
      <dsp:spPr>
        <a:xfrm>
          <a:off x="2385714" y="217685"/>
          <a:ext cx="1324570" cy="52982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50628" y="217685"/>
        <a:ext cx="794742" cy="529828"/>
      </dsp:txXfrm>
    </dsp:sp>
    <dsp:sp modelId="{17194B44-B5E5-4A4E-94BA-D8BCF3C015F6}">
      <dsp:nvSpPr>
        <dsp:cNvPr id="0" name=""/>
        <dsp:cNvSpPr/>
      </dsp:nvSpPr>
      <dsp:spPr>
        <a:xfrm>
          <a:off x="3577828"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3842742" y="217685"/>
        <a:ext cx="794742" cy="529828"/>
      </dsp:txXfrm>
    </dsp:sp>
    <dsp:sp modelId="{A08D5CE7-3F16-4C40-827E-CC4D74A7A602}">
      <dsp:nvSpPr>
        <dsp:cNvPr id="0" name=""/>
        <dsp:cNvSpPr/>
      </dsp:nvSpPr>
      <dsp:spPr>
        <a:xfrm>
          <a:off x="4769942" y="217685"/>
          <a:ext cx="1324570" cy="529828"/>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5034856" y="217685"/>
        <a:ext cx="794742" cy="5298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6E2045A-045A-4BC7-A4D3-1395440B1C3D}" type="datetimeFigureOut">
              <a:rPr lang="en-US" smtClean="0"/>
              <a:pPr/>
              <a:t>6/12/2024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A8F1D18-9638-4932-8910-B6EDCB447A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8</a:t>
            </a:fld>
            <a:endParaRPr lang="en-US"/>
          </a:p>
        </p:txBody>
      </p:sp>
    </p:spTree>
    <p:extLst>
      <p:ext uri="{BB962C8B-B14F-4D97-AF65-F5344CB8AC3E}">
        <p14:creationId xmlns:p14="http://schemas.microsoft.com/office/powerpoint/2010/main" val="15185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17</a:t>
            </a:fld>
            <a:endParaRPr lang="en-US"/>
          </a:p>
        </p:txBody>
      </p:sp>
    </p:spTree>
    <p:extLst>
      <p:ext uri="{BB962C8B-B14F-4D97-AF65-F5344CB8AC3E}">
        <p14:creationId xmlns:p14="http://schemas.microsoft.com/office/powerpoint/2010/main" val="225822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18</a:t>
            </a:fld>
            <a:endParaRPr lang="en-US"/>
          </a:p>
        </p:txBody>
      </p:sp>
    </p:spTree>
    <p:extLst>
      <p:ext uri="{BB962C8B-B14F-4D97-AF65-F5344CB8AC3E}">
        <p14:creationId xmlns:p14="http://schemas.microsoft.com/office/powerpoint/2010/main" val="352277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Move 3m left and 8m up (wall stops the agent). Move 2m left and 1m down.</a:t>
            </a:r>
          </a:p>
          <a:p>
            <a:pPr marL="228600" indent="-228600">
              <a:buAutoNum type="arabicPeriod"/>
            </a:pPr>
            <a:r>
              <a:rPr lang="en-US" dirty="0"/>
              <a:t>Dimensions of the room. Agent needs to be able to measure the distance it goes. Wall needs to stop the agent and keep it in place.</a:t>
            </a:r>
          </a:p>
          <a:p>
            <a:pPr marL="228600" indent="-228600">
              <a:buAutoNum type="arabicPeriod"/>
            </a:pPr>
            <a:r>
              <a:rPr lang="en-US" dirty="0"/>
              <a:t>Model-based reflex agent.</a:t>
            </a:r>
          </a:p>
        </p:txBody>
      </p:sp>
      <p:sp>
        <p:nvSpPr>
          <p:cNvPr id="4" name="Slide Number Placeholder 3"/>
          <p:cNvSpPr>
            <a:spLocks noGrp="1"/>
          </p:cNvSpPr>
          <p:nvPr>
            <p:ph type="sldNum" sz="quarter" idx="5"/>
          </p:nvPr>
        </p:nvSpPr>
        <p:spPr/>
        <p:txBody>
          <a:bodyPr/>
          <a:lstStyle/>
          <a:p>
            <a:fld id="{CA8F1D18-9638-4932-8910-B6EDCB447AA8}" type="slidenum">
              <a:rPr lang="en-US" smtClean="0"/>
              <a:pPr/>
              <a:t>21</a:t>
            </a:fld>
            <a:endParaRPr lang="en-US"/>
          </a:p>
        </p:txBody>
      </p:sp>
    </p:spTree>
    <p:extLst>
      <p:ext uri="{BB962C8B-B14F-4D97-AF65-F5344CB8AC3E}">
        <p14:creationId xmlns:p14="http://schemas.microsoft.com/office/powerpoint/2010/main" val="639017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25</a:t>
            </a:fld>
            <a:endParaRPr lang="en-US"/>
          </a:p>
        </p:txBody>
      </p:sp>
    </p:spTree>
    <p:extLst>
      <p:ext uri="{BB962C8B-B14F-4D97-AF65-F5344CB8AC3E}">
        <p14:creationId xmlns:p14="http://schemas.microsoft.com/office/powerpoint/2010/main" val="131739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27</a:t>
            </a:fld>
            <a:endParaRPr lang="en-US"/>
          </a:p>
        </p:txBody>
      </p:sp>
    </p:spTree>
    <p:extLst>
      <p:ext uri="{BB962C8B-B14F-4D97-AF65-F5344CB8AC3E}">
        <p14:creationId xmlns:p14="http://schemas.microsoft.com/office/powerpoint/2010/main" val="345431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28</a:t>
            </a:fld>
            <a:endParaRPr lang="en-US"/>
          </a:p>
        </p:txBody>
      </p:sp>
    </p:spTree>
    <p:extLst>
      <p:ext uri="{BB962C8B-B14F-4D97-AF65-F5344CB8AC3E}">
        <p14:creationId xmlns:p14="http://schemas.microsoft.com/office/powerpoint/2010/main" val="204222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Like the observable problem, but the percept function is Percept(s) = top-left corner tile.</a:t>
            </a:r>
          </a:p>
          <a:p>
            <a:pPr marL="228600" indent="-228600">
              <a:buAutoNum type="arabicPeriod"/>
            </a:pPr>
            <a:r>
              <a:rPr lang="en-US" dirty="0"/>
              <a:t>Cycle all tiles through the window and remember what they are. Now it is a completely observable problem.</a:t>
            </a:r>
          </a:p>
          <a:p>
            <a:pPr marL="0" indent="0">
              <a:buNone/>
            </a:pPr>
            <a:r>
              <a:rPr lang="en-US" dirty="0"/>
              <a:t> a) Model-based reflex agent (memory is used to keep track of hidden tiles)</a:t>
            </a:r>
          </a:p>
          <a:p>
            <a:pPr marL="0" indent="0">
              <a:buNone/>
            </a:pPr>
            <a:r>
              <a:rPr lang="en-US" dirty="0"/>
              <a:t>B ) First a simple algorithm that moves all tiles through the window. Then use a regular search tree.</a:t>
            </a:r>
          </a:p>
        </p:txBody>
      </p:sp>
      <p:sp>
        <p:nvSpPr>
          <p:cNvPr id="4" name="Slide Number Placeholder 3"/>
          <p:cNvSpPr>
            <a:spLocks noGrp="1"/>
          </p:cNvSpPr>
          <p:nvPr>
            <p:ph type="sldNum" sz="quarter" idx="5"/>
          </p:nvPr>
        </p:nvSpPr>
        <p:spPr/>
        <p:txBody>
          <a:bodyPr/>
          <a:lstStyle/>
          <a:p>
            <a:fld id="{CA8F1D18-9638-4932-8910-B6EDCB447AA8}" type="slidenum">
              <a:rPr lang="en-US" smtClean="0"/>
              <a:pPr/>
              <a:t>32</a:t>
            </a:fld>
            <a:endParaRPr lang="en-US"/>
          </a:p>
        </p:txBody>
      </p:sp>
    </p:spTree>
    <p:extLst>
      <p:ext uri="{BB962C8B-B14F-4D97-AF65-F5344CB8AC3E}">
        <p14:creationId xmlns:p14="http://schemas.microsoft.com/office/powerpoint/2010/main" val="907618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D9DA4-02CE-43F5-9CF0-D49D363C8459}" type="slidenum">
              <a:rPr lang="en-US" smtClean="0"/>
              <a:pPr/>
              <a:t>‹#›</a:t>
            </a:fld>
            <a:endParaRPr lang="en-US"/>
          </a:p>
        </p:txBody>
      </p:sp>
    </p:spTree>
    <p:extLst>
      <p:ext uri="{BB962C8B-B14F-4D97-AF65-F5344CB8AC3E}">
        <p14:creationId xmlns:p14="http://schemas.microsoft.com/office/powerpoint/2010/main" val="28567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BB250-A250-4885-A268-87B3538DFE98}" type="slidenum">
              <a:rPr lang="en-US" smtClean="0"/>
              <a:pPr/>
              <a:t>‹#›</a:t>
            </a:fld>
            <a:endParaRPr lang="en-US"/>
          </a:p>
        </p:txBody>
      </p:sp>
    </p:spTree>
    <p:extLst>
      <p:ext uri="{BB962C8B-B14F-4D97-AF65-F5344CB8AC3E}">
        <p14:creationId xmlns:p14="http://schemas.microsoft.com/office/powerpoint/2010/main" val="302862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6124F-E4DF-44CD-BFA1-9C4215F3C6FD}" type="slidenum">
              <a:rPr lang="en-US" smtClean="0"/>
              <a:pPr/>
              <a:t>‹#›</a:t>
            </a:fld>
            <a:endParaRPr lang="en-US"/>
          </a:p>
        </p:txBody>
      </p:sp>
    </p:spTree>
    <p:extLst>
      <p:ext uri="{BB962C8B-B14F-4D97-AF65-F5344CB8AC3E}">
        <p14:creationId xmlns:p14="http://schemas.microsoft.com/office/powerpoint/2010/main" val="163403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541FF-43FD-4C27-B2AB-C7A86A2D65CE}" type="slidenum">
              <a:rPr lang="en-US" smtClean="0"/>
              <a:pPr/>
              <a:t>‹#›</a:t>
            </a:fld>
            <a:endParaRPr lang="en-US"/>
          </a:p>
        </p:txBody>
      </p:sp>
    </p:spTree>
    <p:extLst>
      <p:ext uri="{BB962C8B-B14F-4D97-AF65-F5344CB8AC3E}">
        <p14:creationId xmlns:p14="http://schemas.microsoft.com/office/powerpoint/2010/main" val="1642015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706D21-1181-4166-8079-A41C583EFAEA}" type="slidenum">
              <a:rPr lang="en-US" smtClean="0"/>
              <a:pPr/>
              <a:t>‹#›</a:t>
            </a:fld>
            <a:endParaRPr lang="en-US"/>
          </a:p>
        </p:txBody>
      </p:sp>
    </p:spTree>
    <p:extLst>
      <p:ext uri="{BB962C8B-B14F-4D97-AF65-F5344CB8AC3E}">
        <p14:creationId xmlns:p14="http://schemas.microsoft.com/office/powerpoint/2010/main" val="20574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4A6A7-A8A8-444E-955C-ECC81D9EE3C1}" type="slidenum">
              <a:rPr lang="en-US" smtClean="0"/>
              <a:pPr/>
              <a:t>‹#›</a:t>
            </a:fld>
            <a:endParaRPr lang="en-US"/>
          </a:p>
        </p:txBody>
      </p:sp>
    </p:spTree>
    <p:extLst>
      <p:ext uri="{BB962C8B-B14F-4D97-AF65-F5344CB8AC3E}">
        <p14:creationId xmlns:p14="http://schemas.microsoft.com/office/powerpoint/2010/main" val="415113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8F21B-BA12-430D-BE3E-273EE4A9C69B}" type="slidenum">
              <a:rPr lang="en-US" smtClean="0"/>
              <a:pPr/>
              <a:t>‹#›</a:t>
            </a:fld>
            <a:endParaRPr lang="en-US"/>
          </a:p>
        </p:txBody>
      </p:sp>
    </p:spTree>
    <p:extLst>
      <p:ext uri="{BB962C8B-B14F-4D97-AF65-F5344CB8AC3E}">
        <p14:creationId xmlns:p14="http://schemas.microsoft.com/office/powerpoint/2010/main" val="143558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3AA154-AEC2-45BD-83B5-605C6AF79F6D}" type="slidenum">
              <a:rPr lang="en-US" smtClean="0"/>
              <a:pPr/>
              <a:t>‹#›</a:t>
            </a:fld>
            <a:endParaRPr lang="en-US"/>
          </a:p>
        </p:txBody>
      </p:sp>
    </p:spTree>
    <p:extLst>
      <p:ext uri="{BB962C8B-B14F-4D97-AF65-F5344CB8AC3E}">
        <p14:creationId xmlns:p14="http://schemas.microsoft.com/office/powerpoint/2010/main" val="56196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C9F4F-55B6-427D-981E-09CF38EE502D}" type="slidenum">
              <a:rPr lang="en-US" smtClean="0"/>
              <a:pPr/>
              <a:t>‹#›</a:t>
            </a:fld>
            <a:endParaRPr lang="en-US"/>
          </a:p>
        </p:txBody>
      </p:sp>
    </p:spTree>
    <p:extLst>
      <p:ext uri="{BB962C8B-B14F-4D97-AF65-F5344CB8AC3E}">
        <p14:creationId xmlns:p14="http://schemas.microsoft.com/office/powerpoint/2010/main" val="179778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70B25-377E-4295-B49E-194E8FC6878E}" type="slidenum">
              <a:rPr lang="en-US" smtClean="0"/>
              <a:pPr/>
              <a:t>‹#›</a:t>
            </a:fld>
            <a:endParaRPr lang="en-US"/>
          </a:p>
        </p:txBody>
      </p:sp>
    </p:spTree>
    <p:extLst>
      <p:ext uri="{BB962C8B-B14F-4D97-AF65-F5344CB8AC3E}">
        <p14:creationId xmlns:p14="http://schemas.microsoft.com/office/powerpoint/2010/main" val="420614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44E4E-8BDE-4300-9999-9D2DCD00CB85}" type="slidenum">
              <a:rPr lang="en-US" smtClean="0"/>
              <a:pPr/>
              <a:t>‹#›</a:t>
            </a:fld>
            <a:endParaRPr lang="en-US"/>
          </a:p>
        </p:txBody>
      </p:sp>
    </p:spTree>
    <p:extLst>
      <p:ext uri="{BB962C8B-B14F-4D97-AF65-F5344CB8AC3E}">
        <p14:creationId xmlns:p14="http://schemas.microsoft.com/office/powerpoint/2010/main" val="184592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13C7E-08E5-4BBC-8983-6EE86B3B323D}" type="slidenum">
              <a:rPr lang="en-US" smtClean="0"/>
              <a:pPr/>
              <a:t>‹#›</a:t>
            </a:fld>
            <a:endParaRPr lang="en-US"/>
          </a:p>
        </p:txBody>
      </p:sp>
    </p:spTree>
    <p:extLst>
      <p:ext uri="{BB962C8B-B14F-4D97-AF65-F5344CB8AC3E}">
        <p14:creationId xmlns:p14="http://schemas.microsoft.com/office/powerpoint/2010/main" val="37119195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2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3.xml"/><Relationship Id="rId12" Type="http://schemas.openxmlformats.org/officeDocument/2006/relationships/image" Target="../media/image27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4.xml"/><Relationship Id="rId3" Type="http://schemas.openxmlformats.org/officeDocument/2006/relationships/image" Target="../media/image30.png"/><Relationship Id="rId7" Type="http://schemas.openxmlformats.org/officeDocument/2006/relationships/diagramData" Target="../diagrams/data6.xml"/><Relationship Id="rId12" Type="http://schemas.openxmlformats.org/officeDocument/2006/relationships/diagramData" Target="../diagrams/data7.xml"/><Relationship Id="rId17" Type="http://schemas.openxmlformats.org/officeDocument/2006/relationships/image" Target="../media/image13.png"/><Relationship Id="rId2" Type="http://schemas.openxmlformats.org/officeDocument/2006/relationships/notesSlide" Target="../notesSlides/notesSlide6.xml"/><Relationship Id="rId16"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png"/><Relationship Id="rId11" Type="http://schemas.microsoft.com/office/2007/relationships/diagramDrawing" Target="../diagrams/drawing4.xml"/><Relationship Id="rId5" Type="http://schemas.openxmlformats.org/officeDocument/2006/relationships/image" Target="../media/image34.png"/><Relationship Id="rId15" Type="http://schemas.openxmlformats.org/officeDocument/2006/relationships/diagramColors" Target="../diagrams/colors4.xml"/><Relationship Id="rId10" Type="http://schemas.openxmlformats.org/officeDocument/2006/relationships/diagramColors" Target="../diagrams/colors4.xml"/><Relationship Id="rId4" Type="http://schemas.openxmlformats.org/officeDocument/2006/relationships/image" Target="../media/image33.png"/><Relationship Id="rId9" Type="http://schemas.openxmlformats.org/officeDocument/2006/relationships/diagramQuickStyle" Target="../diagrams/quickStyle4.xml"/><Relationship Id="rId1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3.png"/><Relationship Id="rId4" Type="http://schemas.openxmlformats.org/officeDocument/2006/relationships/diagramLayout" Target="../diagrams/layout2.xml"/><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5.xml"/><Relationship Id="rId12" Type="http://schemas.openxmlformats.org/officeDocument/2006/relationships/image" Target="../media/image27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6.xml"/><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Professional Development in Volatile Times | Babson College">
            <a:extLst>
              <a:ext uri="{FF2B5EF4-FFF2-40B4-BE49-F238E27FC236}">
                <a16:creationId xmlns:a16="http://schemas.microsoft.com/office/drawing/2014/main" id="{5764A376-60D0-4571-A1E8-43581C653E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36" r="40432" b="909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D7960-4663-47D2-B7FF-F15598B402EC}"/>
              </a:ext>
            </a:extLst>
          </p:cNvPr>
          <p:cNvSpPr>
            <a:spLocks noGrp="1"/>
          </p:cNvSpPr>
          <p:nvPr>
            <p:ph type="ctrTitle"/>
          </p:nvPr>
        </p:nvSpPr>
        <p:spPr>
          <a:xfrm>
            <a:off x="358485" y="1122363"/>
            <a:ext cx="2841915" cy="3204134"/>
          </a:xfrm>
        </p:spPr>
        <p:txBody>
          <a:bodyPr anchor="b">
            <a:normAutofit/>
          </a:bodyPr>
          <a:lstStyle/>
          <a:p>
            <a:pPr algn="l"/>
            <a:r>
              <a:rPr lang="en-US" sz="2800" dirty="0"/>
              <a:t>CS 5/7320 </a:t>
            </a:r>
            <a:br>
              <a:rPr lang="en-US" sz="2800" dirty="0"/>
            </a:br>
            <a:r>
              <a:rPr lang="en-US" sz="2400" dirty="0"/>
              <a:t>Artificial Intelligence</a:t>
            </a:r>
            <a:br>
              <a:rPr lang="en-US" sz="4200" dirty="0"/>
            </a:br>
            <a:br>
              <a:rPr lang="en-US" sz="4400" b="1" dirty="0"/>
            </a:br>
            <a:r>
              <a:rPr lang="en-US" sz="3600" b="1" dirty="0"/>
              <a:t>Search with Uncertainty</a:t>
            </a:r>
            <a:br>
              <a:rPr lang="en-US" sz="3600" b="1" dirty="0"/>
            </a:br>
            <a:r>
              <a:rPr lang="en-US" sz="2000" dirty="0"/>
              <a:t>AIMA Chapters 4.3-4.5</a:t>
            </a:r>
            <a:endParaRPr lang="en-US" sz="4200" b="1" dirty="0"/>
          </a:p>
        </p:txBody>
      </p:sp>
      <p:sp>
        <p:nvSpPr>
          <p:cNvPr id="3" name="Subtitle 2">
            <a:extLst>
              <a:ext uri="{FF2B5EF4-FFF2-40B4-BE49-F238E27FC236}">
                <a16:creationId xmlns:a16="http://schemas.microsoft.com/office/drawing/2014/main" id="{896D0283-4530-4ACB-843A-981D44341F5D}"/>
              </a:ext>
            </a:extLst>
          </p:cNvPr>
          <p:cNvSpPr>
            <a:spLocks noGrp="1"/>
          </p:cNvSpPr>
          <p:nvPr>
            <p:ph type="subTitle" idx="1"/>
          </p:nvPr>
        </p:nvSpPr>
        <p:spPr>
          <a:xfrm>
            <a:off x="358485" y="4872922"/>
            <a:ext cx="3017519" cy="1208141"/>
          </a:xfrm>
        </p:spPr>
        <p:txBody>
          <a:bodyPr>
            <a:normAutofit/>
          </a:bodyPr>
          <a:lstStyle/>
          <a:p>
            <a:pPr algn="l"/>
            <a:r>
              <a:rPr lang="en-US" sz="1700" dirty="0"/>
              <a:t>Slides by Michael Hahsler</a:t>
            </a:r>
            <a:br>
              <a:rPr lang="en-US" sz="1700" dirty="0"/>
            </a:br>
            <a:r>
              <a:rPr lang="en-US" sz="1400" dirty="0"/>
              <a:t>with figures from the AIMA textbook</a:t>
            </a:r>
            <a:endParaRPr lang="en-US" sz="17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B26C60E1-4F49-4B7F-9DB8-73DFFA415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CD48F5-2A4B-4A59-962E-8D5FE39D8A7D}"/>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extLst>
      <p:ext uri="{BB962C8B-B14F-4D97-AF65-F5344CB8AC3E}">
        <p14:creationId xmlns:p14="http://schemas.microsoft.com/office/powerpoint/2010/main" val="28686152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p:txBody>
          <a:bodyPr/>
          <a:lstStyle/>
          <a:p>
            <a:r>
              <a:rPr lang="en-US" dirty="0"/>
              <a:t>AND-OR Tree search: Idea</a:t>
            </a:r>
          </a:p>
        </p:txBody>
      </p:sp>
      <p:sp>
        <p:nvSpPr>
          <p:cNvPr id="28" name="Content Placeholder 27">
            <a:extLst>
              <a:ext uri="{FF2B5EF4-FFF2-40B4-BE49-F238E27FC236}">
                <a16:creationId xmlns:a16="http://schemas.microsoft.com/office/drawing/2014/main" id="{B54CF525-7D3F-4EEA-973F-3042015045E5}"/>
              </a:ext>
            </a:extLst>
          </p:cNvPr>
          <p:cNvSpPr>
            <a:spLocks noGrp="1"/>
          </p:cNvSpPr>
          <p:nvPr>
            <p:ph sz="half" idx="2"/>
          </p:nvPr>
        </p:nvSpPr>
        <p:spPr/>
        <p:txBody>
          <a:bodyPr>
            <a:normAutofit fontScale="77500" lnSpcReduction="20000"/>
          </a:bodyPr>
          <a:lstStyle/>
          <a:p>
            <a:r>
              <a:rPr lang="en-US" dirty="0"/>
              <a:t>Descend the tree by trying an action in each OR node and considering all resulting states of the AND nodes. </a:t>
            </a:r>
          </a:p>
          <a:p>
            <a:r>
              <a:rPr lang="en-US" dirty="0"/>
              <a:t>Remove branches (actions) if we cannot find a subtree below that leads to only goal nodes. </a:t>
            </a:r>
            <a:r>
              <a:rPr lang="en-US" dirty="0">
                <a:solidFill>
                  <a:schemeClr val="bg1">
                    <a:lumMod val="65000"/>
                  </a:schemeClr>
                </a:solidFill>
              </a:rPr>
              <a:t>(see failure in the code on the next slide). </a:t>
            </a:r>
            <a:r>
              <a:rPr lang="en-US" dirty="0"/>
              <a:t>Loop nodes can be ignored.</a:t>
            </a:r>
            <a:endParaRPr lang="en-US" dirty="0">
              <a:solidFill>
                <a:schemeClr val="bg1">
                  <a:lumMod val="65000"/>
                </a:schemeClr>
              </a:solidFill>
            </a:endParaRPr>
          </a:p>
          <a:p>
            <a:r>
              <a:rPr lang="en-US" dirty="0"/>
              <a:t>Stop when we find a subtree that only has goal states in all leaf nodes.</a:t>
            </a:r>
          </a:p>
          <a:p>
            <a:r>
              <a:rPr lang="en-US" dirty="0"/>
              <a:t>Construct the conditional plan that represents the subtree starting at the root node.</a:t>
            </a:r>
          </a:p>
        </p:txBody>
      </p:sp>
      <p:pic>
        <p:nvPicPr>
          <p:cNvPr id="30" name="Picture 29">
            <a:extLst>
              <a:ext uri="{FF2B5EF4-FFF2-40B4-BE49-F238E27FC236}">
                <a16:creationId xmlns:a16="http://schemas.microsoft.com/office/drawing/2014/main" id="{CFF01980-78D9-46DC-A2C6-56FA32790BFF}"/>
              </a:ext>
            </a:extLst>
          </p:cNvPr>
          <p:cNvPicPr>
            <a:picLocks noChangeAspect="1"/>
          </p:cNvPicPr>
          <p:nvPr/>
        </p:nvPicPr>
        <p:blipFill>
          <a:blip r:embed="rId2"/>
          <a:stretch>
            <a:fillRect/>
          </a:stretch>
        </p:blipFill>
        <p:spPr>
          <a:xfrm>
            <a:off x="352034" y="1881505"/>
            <a:ext cx="4063845" cy="3501956"/>
          </a:xfrm>
          <a:prstGeom prst="rect">
            <a:avLst/>
          </a:prstGeom>
        </p:spPr>
      </p:pic>
      <p:cxnSp>
        <p:nvCxnSpPr>
          <p:cNvPr id="33" name="Straight Arrow Connector 32">
            <a:extLst>
              <a:ext uri="{FF2B5EF4-FFF2-40B4-BE49-F238E27FC236}">
                <a16:creationId xmlns:a16="http://schemas.microsoft.com/office/drawing/2014/main" id="{FDD1F4D6-4609-4C6D-B209-6C21BB220B12}"/>
              </a:ext>
            </a:extLst>
          </p:cNvPr>
          <p:cNvCxnSpPr>
            <a:cxnSpLocks/>
          </p:cNvCxnSpPr>
          <p:nvPr/>
        </p:nvCxnSpPr>
        <p:spPr>
          <a:xfrm flipH="1">
            <a:off x="699647" y="2685730"/>
            <a:ext cx="397271" cy="2622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D571E5-7B61-4498-946C-61E55476ACA0}"/>
              </a:ext>
            </a:extLst>
          </p:cNvPr>
          <p:cNvCxnSpPr>
            <a:cxnSpLocks/>
          </p:cNvCxnSpPr>
          <p:nvPr/>
        </p:nvCxnSpPr>
        <p:spPr>
          <a:xfrm>
            <a:off x="1307969" y="2667076"/>
            <a:ext cx="365909" cy="3035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4B8DE2-ED85-4A52-B06A-C9C08D4135FE}"/>
              </a:ext>
            </a:extLst>
          </p:cNvPr>
          <p:cNvCxnSpPr>
            <a:cxnSpLocks/>
          </p:cNvCxnSpPr>
          <p:nvPr/>
        </p:nvCxnSpPr>
        <p:spPr>
          <a:xfrm flipH="1">
            <a:off x="1652969" y="4648164"/>
            <a:ext cx="20909" cy="3676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D13759-390E-4FE9-8657-BEA391906716}"/>
              </a:ext>
            </a:extLst>
          </p:cNvPr>
          <p:cNvCxnSpPr>
            <a:cxnSpLocks/>
          </p:cNvCxnSpPr>
          <p:nvPr/>
        </p:nvCxnSpPr>
        <p:spPr>
          <a:xfrm>
            <a:off x="2116335" y="3709740"/>
            <a:ext cx="0" cy="3171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006325A-BDE7-41CF-86E1-D93AD128CD74}"/>
              </a:ext>
            </a:extLst>
          </p:cNvPr>
          <p:cNvSpPr txBox="1"/>
          <p:nvPr/>
        </p:nvSpPr>
        <p:spPr>
          <a:xfrm>
            <a:off x="1132052" y="2104943"/>
            <a:ext cx="453970" cy="261610"/>
          </a:xfrm>
          <a:prstGeom prst="rect">
            <a:avLst/>
          </a:prstGeom>
          <a:solidFill>
            <a:schemeClr val="bg1"/>
          </a:solidFill>
        </p:spPr>
        <p:txBody>
          <a:bodyPr wrap="none" rtlCol="0">
            <a:spAutoFit/>
          </a:bodyPr>
          <a:lstStyle/>
          <a:p>
            <a:r>
              <a:rPr lang="en-US" sz="1050" b="1" dirty="0">
                <a:solidFill>
                  <a:srgbClr val="FF0000"/>
                </a:solidFill>
              </a:rPr>
              <a:t>Suck</a:t>
            </a:r>
          </a:p>
        </p:txBody>
      </p:sp>
      <p:cxnSp>
        <p:nvCxnSpPr>
          <p:cNvPr id="38" name="Straight Arrow Connector 37">
            <a:extLst>
              <a:ext uri="{FF2B5EF4-FFF2-40B4-BE49-F238E27FC236}">
                <a16:creationId xmlns:a16="http://schemas.microsoft.com/office/drawing/2014/main" id="{6B36ECEC-41D5-4677-99C0-9FB74EE16150}"/>
              </a:ext>
            </a:extLst>
          </p:cNvPr>
          <p:cNvCxnSpPr/>
          <p:nvPr/>
        </p:nvCxnSpPr>
        <p:spPr>
          <a:xfrm flipH="1">
            <a:off x="1245896" y="2163557"/>
            <a:ext cx="855964" cy="2939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09F9395-4EC9-4588-A6DF-07EC3893C7D2}"/>
              </a:ext>
            </a:extLst>
          </p:cNvPr>
          <p:cNvSpPr txBox="1"/>
          <p:nvPr/>
        </p:nvSpPr>
        <p:spPr>
          <a:xfrm>
            <a:off x="1856556" y="4268350"/>
            <a:ext cx="453970" cy="261610"/>
          </a:xfrm>
          <a:prstGeom prst="rect">
            <a:avLst/>
          </a:prstGeom>
          <a:solidFill>
            <a:schemeClr val="bg1"/>
          </a:solidFill>
        </p:spPr>
        <p:txBody>
          <a:bodyPr wrap="none" rtlCol="0">
            <a:spAutoFit/>
          </a:bodyPr>
          <a:lstStyle/>
          <a:p>
            <a:r>
              <a:rPr lang="en-US" sz="1050" b="1" dirty="0">
                <a:solidFill>
                  <a:srgbClr val="FF0000"/>
                </a:solidFill>
              </a:rPr>
              <a:t>Suck</a:t>
            </a:r>
          </a:p>
        </p:txBody>
      </p:sp>
      <p:sp>
        <p:nvSpPr>
          <p:cNvPr id="40" name="TextBox 39">
            <a:extLst>
              <a:ext uri="{FF2B5EF4-FFF2-40B4-BE49-F238E27FC236}">
                <a16:creationId xmlns:a16="http://schemas.microsoft.com/office/drawing/2014/main" id="{63698E90-0154-4878-B94A-BC87126D344F}"/>
              </a:ext>
            </a:extLst>
          </p:cNvPr>
          <p:cNvSpPr txBox="1"/>
          <p:nvPr/>
        </p:nvSpPr>
        <p:spPr>
          <a:xfrm>
            <a:off x="1983151" y="3185278"/>
            <a:ext cx="492443" cy="261610"/>
          </a:xfrm>
          <a:prstGeom prst="rect">
            <a:avLst/>
          </a:prstGeom>
          <a:solidFill>
            <a:schemeClr val="bg1"/>
          </a:solidFill>
        </p:spPr>
        <p:txBody>
          <a:bodyPr wrap="none" rtlCol="0">
            <a:spAutoFit/>
          </a:bodyPr>
          <a:lstStyle/>
          <a:p>
            <a:r>
              <a:rPr lang="en-US" sz="1050" b="1" dirty="0">
                <a:solidFill>
                  <a:srgbClr val="FF0000"/>
                </a:solidFill>
              </a:rPr>
              <a:t>Right</a:t>
            </a:r>
          </a:p>
        </p:txBody>
      </p:sp>
      <p:cxnSp>
        <p:nvCxnSpPr>
          <p:cNvPr id="41" name="Straight Arrow Connector 40">
            <a:extLst>
              <a:ext uri="{FF2B5EF4-FFF2-40B4-BE49-F238E27FC236}">
                <a16:creationId xmlns:a16="http://schemas.microsoft.com/office/drawing/2014/main" id="{515D8CDE-FE23-49F9-8FCA-90BA9A36B8F9}"/>
              </a:ext>
            </a:extLst>
          </p:cNvPr>
          <p:cNvCxnSpPr>
            <a:cxnSpLocks/>
          </p:cNvCxnSpPr>
          <p:nvPr/>
        </p:nvCxnSpPr>
        <p:spPr>
          <a:xfrm flipH="1">
            <a:off x="1673878" y="4220522"/>
            <a:ext cx="361090" cy="2509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CD1161-5E03-43B6-B711-56734D1019C2}"/>
              </a:ext>
            </a:extLst>
          </p:cNvPr>
          <p:cNvCxnSpPr>
            <a:cxnSpLocks/>
          </p:cNvCxnSpPr>
          <p:nvPr/>
        </p:nvCxnSpPr>
        <p:spPr>
          <a:xfrm>
            <a:off x="1692827" y="3180240"/>
            <a:ext cx="416322" cy="326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7E4BD9-BCFB-66CF-DD62-1BC48CA76F3D}"/>
              </a:ext>
            </a:extLst>
          </p:cNvPr>
          <p:cNvSpPr txBox="1"/>
          <p:nvPr/>
        </p:nvSpPr>
        <p:spPr>
          <a:xfrm>
            <a:off x="299720" y="5945992"/>
            <a:ext cx="4572000" cy="369332"/>
          </a:xfrm>
          <a:prstGeom prst="rect">
            <a:avLst/>
          </a:prstGeom>
          <a:noFill/>
        </p:spPr>
        <p:txBody>
          <a:bodyPr wrap="square">
            <a:spAutoFit/>
          </a:bodyPr>
          <a:lstStyle/>
          <a:p>
            <a:r>
              <a:rPr lang="en-US" dirty="0"/>
              <a:t>[Suck, </a:t>
            </a:r>
            <a:r>
              <a:rPr lang="en-US" b="1" dirty="0"/>
              <a:t>if</a:t>
            </a:r>
            <a:r>
              <a:rPr lang="en-US" dirty="0"/>
              <a:t> State = 5 </a:t>
            </a:r>
            <a:r>
              <a:rPr lang="en-US" b="1" dirty="0"/>
              <a:t>then</a:t>
            </a:r>
            <a:r>
              <a:rPr lang="en-US" dirty="0"/>
              <a:t> [Right, Suck] </a:t>
            </a:r>
            <a:r>
              <a:rPr lang="en-US" b="1" dirty="0"/>
              <a:t>else</a:t>
            </a:r>
            <a:r>
              <a:rPr lang="en-US" dirty="0"/>
              <a:t> []]</a:t>
            </a:r>
          </a:p>
        </p:txBody>
      </p:sp>
      <p:sp>
        <p:nvSpPr>
          <p:cNvPr id="5" name="Arrow: Down 4">
            <a:extLst>
              <a:ext uri="{FF2B5EF4-FFF2-40B4-BE49-F238E27FC236}">
                <a16:creationId xmlns:a16="http://schemas.microsoft.com/office/drawing/2014/main" id="{C42832C8-70C7-9A6F-809D-F46E6B581CA3}"/>
              </a:ext>
            </a:extLst>
          </p:cNvPr>
          <p:cNvSpPr/>
          <p:nvPr/>
        </p:nvSpPr>
        <p:spPr>
          <a:xfrm>
            <a:off x="2229372" y="5442075"/>
            <a:ext cx="437628" cy="3491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46DFDE-B63F-C874-49FE-3F026FBC7203}"/>
              </a:ext>
            </a:extLst>
          </p:cNvPr>
          <p:cNvSpPr txBox="1"/>
          <p:nvPr/>
        </p:nvSpPr>
        <p:spPr>
          <a:xfrm>
            <a:off x="2383956" y="1860769"/>
            <a:ext cx="3013157" cy="369332"/>
          </a:xfrm>
          <a:prstGeom prst="rect">
            <a:avLst/>
          </a:prstGeom>
          <a:noFill/>
        </p:spPr>
        <p:txBody>
          <a:bodyPr wrap="square" rtlCol="0">
            <a:spAutoFit/>
          </a:bodyPr>
          <a:lstStyle/>
          <a:p>
            <a:r>
              <a:rPr lang="en-US" dirty="0"/>
              <a:t>OR node</a:t>
            </a:r>
          </a:p>
        </p:txBody>
      </p:sp>
      <p:sp>
        <p:nvSpPr>
          <p:cNvPr id="9" name="TextBox 8">
            <a:extLst>
              <a:ext uri="{FF2B5EF4-FFF2-40B4-BE49-F238E27FC236}">
                <a16:creationId xmlns:a16="http://schemas.microsoft.com/office/drawing/2014/main" id="{0112A6CA-7977-D268-5D9A-98C31C608C50}"/>
              </a:ext>
            </a:extLst>
          </p:cNvPr>
          <p:cNvSpPr txBox="1"/>
          <p:nvPr/>
        </p:nvSpPr>
        <p:spPr>
          <a:xfrm>
            <a:off x="1379624" y="2395516"/>
            <a:ext cx="3330510" cy="369332"/>
          </a:xfrm>
          <a:prstGeom prst="rect">
            <a:avLst/>
          </a:prstGeom>
          <a:noFill/>
        </p:spPr>
        <p:txBody>
          <a:bodyPr wrap="square" rtlCol="0">
            <a:spAutoFit/>
          </a:bodyPr>
          <a:lstStyle/>
          <a:p>
            <a:r>
              <a:rPr lang="en-US" dirty="0"/>
              <a:t>AND node</a:t>
            </a:r>
          </a:p>
        </p:txBody>
      </p:sp>
    </p:spTree>
    <p:extLst>
      <p:ext uri="{BB962C8B-B14F-4D97-AF65-F5344CB8AC3E}">
        <p14:creationId xmlns:p14="http://schemas.microsoft.com/office/powerpoint/2010/main" val="41641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37" grpId="0" animBg="1"/>
      <p:bldP spid="39" grpId="0" animBg="1"/>
      <p:bldP spid="40" grpId="0" animBg="1"/>
      <p:bldP spid="4"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a:xfrm>
            <a:off x="628650" y="152400"/>
            <a:ext cx="7886700" cy="1325563"/>
          </a:xfrm>
        </p:spPr>
        <p:txBody>
          <a:bodyPr/>
          <a:lstStyle/>
          <a:p>
            <a:r>
              <a:rPr lang="en-US" dirty="0"/>
              <a:t>AND-OR Recursive DFS Algorithm</a:t>
            </a:r>
          </a:p>
        </p:txBody>
      </p:sp>
      <p:pic>
        <p:nvPicPr>
          <p:cNvPr id="4" name="Picture 3">
            <a:extLst>
              <a:ext uri="{FF2B5EF4-FFF2-40B4-BE49-F238E27FC236}">
                <a16:creationId xmlns:a16="http://schemas.microsoft.com/office/drawing/2014/main" id="{124BD4AB-41E2-441A-8FB6-A19F5C72AD84}"/>
              </a:ext>
            </a:extLst>
          </p:cNvPr>
          <p:cNvPicPr>
            <a:picLocks noChangeAspect="1"/>
          </p:cNvPicPr>
          <p:nvPr/>
        </p:nvPicPr>
        <p:blipFill rotWithShape="1">
          <a:blip r:embed="rId2"/>
          <a:srcRect b="3689"/>
          <a:stretch/>
        </p:blipFill>
        <p:spPr>
          <a:xfrm>
            <a:off x="304800" y="1522328"/>
            <a:ext cx="8297629" cy="426887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A45A4F1-358F-4D50-A8C5-804E04EB394F}"/>
              </a:ext>
            </a:extLst>
          </p:cNvPr>
          <p:cNvSpPr txBox="1"/>
          <p:nvPr/>
        </p:nvSpPr>
        <p:spPr>
          <a:xfrm>
            <a:off x="324853" y="5791200"/>
            <a:ext cx="7798394" cy="1077218"/>
          </a:xfrm>
          <a:prstGeom prst="rect">
            <a:avLst/>
          </a:prstGeom>
          <a:noFill/>
        </p:spPr>
        <p:txBody>
          <a:bodyPr wrap="square" rtlCol="0">
            <a:spAutoFit/>
          </a:bodyPr>
          <a:lstStyle/>
          <a:p>
            <a:r>
              <a:rPr lang="en-US" sz="1600" b="1" dirty="0"/>
              <a:t>Notes: </a:t>
            </a:r>
          </a:p>
          <a:p>
            <a:pPr marL="285750" indent="-285750">
              <a:buFont typeface="Arial" panose="020B0604020202020204" pitchFamily="34" charset="0"/>
              <a:buChar char="•"/>
            </a:pPr>
            <a:r>
              <a:rPr lang="en-US" sz="1600" dirty="0"/>
              <a:t>The DFS search tree is implicitly created using the call stack (recursive algorithm).</a:t>
            </a:r>
          </a:p>
          <a:p>
            <a:pPr marL="285750" indent="-285750">
              <a:buFont typeface="Arial" panose="020B0604020202020204" pitchFamily="34" charset="0"/>
              <a:buChar char="•"/>
            </a:pPr>
            <a:r>
              <a:rPr lang="en-US" sz="1600" dirty="0"/>
              <a:t>DFS is </a:t>
            </a:r>
            <a:r>
              <a:rPr lang="en-US" sz="1600" b="1" dirty="0"/>
              <a:t>not optimal</a:t>
            </a:r>
            <a:r>
              <a:rPr lang="en-US" sz="1600" dirty="0"/>
              <a:t>! BFS and A* search can be used to find better solutions (e.g., smallest subtree).</a:t>
            </a:r>
          </a:p>
        </p:txBody>
      </p:sp>
      <p:sp>
        <p:nvSpPr>
          <p:cNvPr id="6" name="TextBox 5">
            <a:extLst>
              <a:ext uri="{FF2B5EF4-FFF2-40B4-BE49-F238E27FC236}">
                <a16:creationId xmlns:a16="http://schemas.microsoft.com/office/drawing/2014/main" id="{B3084913-417F-4A63-9F41-782EF5611E50}"/>
              </a:ext>
            </a:extLst>
          </p:cNvPr>
          <p:cNvSpPr txBox="1"/>
          <p:nvPr/>
        </p:nvSpPr>
        <p:spPr>
          <a:xfrm>
            <a:off x="5291814" y="2798244"/>
            <a:ext cx="3516079" cy="338554"/>
          </a:xfrm>
          <a:prstGeom prst="rect">
            <a:avLst/>
          </a:prstGeom>
          <a:noFill/>
        </p:spPr>
        <p:txBody>
          <a:bodyPr wrap="square" rtlCol="0">
            <a:spAutoFit/>
          </a:bodyPr>
          <a:lstStyle/>
          <a:p>
            <a:r>
              <a:rPr lang="en-US" sz="1600" b="1" dirty="0">
                <a:solidFill>
                  <a:schemeClr val="bg1">
                    <a:lumMod val="65000"/>
                  </a:schemeClr>
                </a:solidFill>
              </a:rPr>
              <a:t>// don’t follow loops using path.  </a:t>
            </a:r>
          </a:p>
        </p:txBody>
      </p:sp>
      <p:sp>
        <p:nvSpPr>
          <p:cNvPr id="7" name="TextBox 6">
            <a:extLst>
              <a:ext uri="{FF2B5EF4-FFF2-40B4-BE49-F238E27FC236}">
                <a16:creationId xmlns:a16="http://schemas.microsoft.com/office/drawing/2014/main" id="{03717645-EC77-4003-BF7E-E484C09AE7D1}"/>
              </a:ext>
            </a:extLst>
          </p:cNvPr>
          <p:cNvSpPr txBox="1"/>
          <p:nvPr/>
        </p:nvSpPr>
        <p:spPr>
          <a:xfrm>
            <a:off x="5291815" y="3101556"/>
            <a:ext cx="2590800" cy="338554"/>
          </a:xfrm>
          <a:prstGeom prst="rect">
            <a:avLst/>
          </a:prstGeom>
          <a:noFill/>
        </p:spPr>
        <p:txBody>
          <a:bodyPr wrap="square" rtlCol="0">
            <a:spAutoFit/>
          </a:bodyPr>
          <a:lstStyle/>
          <a:p>
            <a:r>
              <a:rPr lang="en-US" sz="1600" b="1" dirty="0">
                <a:solidFill>
                  <a:srgbClr val="FF0000"/>
                </a:solidFill>
              </a:rPr>
              <a:t>// try all possible actions</a:t>
            </a:r>
          </a:p>
        </p:txBody>
      </p:sp>
      <p:sp>
        <p:nvSpPr>
          <p:cNvPr id="8" name="TextBox 7">
            <a:extLst>
              <a:ext uri="{FF2B5EF4-FFF2-40B4-BE49-F238E27FC236}">
                <a16:creationId xmlns:a16="http://schemas.microsoft.com/office/drawing/2014/main" id="{DE56666B-EEB0-4A81-A526-09A35CD1B2A5}"/>
              </a:ext>
            </a:extLst>
          </p:cNvPr>
          <p:cNvSpPr txBox="1"/>
          <p:nvPr/>
        </p:nvSpPr>
        <p:spPr>
          <a:xfrm>
            <a:off x="4675408" y="4614369"/>
            <a:ext cx="3852185" cy="830997"/>
          </a:xfrm>
          <a:prstGeom prst="rect">
            <a:avLst/>
          </a:prstGeom>
          <a:noFill/>
        </p:spPr>
        <p:txBody>
          <a:bodyPr wrap="square" rtlCol="0">
            <a:spAutoFit/>
          </a:bodyPr>
          <a:lstStyle/>
          <a:p>
            <a:r>
              <a:rPr lang="en-US" sz="1600" b="1" dirty="0">
                <a:solidFill>
                  <a:srgbClr val="FF0000"/>
                </a:solidFill>
              </a:rPr>
              <a:t>// try all possible outcomes, none can fail!</a:t>
            </a:r>
            <a:br>
              <a:rPr lang="en-US" sz="1600" b="1" dirty="0">
                <a:solidFill>
                  <a:schemeClr val="bg1">
                    <a:lumMod val="65000"/>
                  </a:schemeClr>
                </a:solidFill>
              </a:rPr>
            </a:br>
            <a:r>
              <a:rPr lang="en-US" sz="1600" b="1" dirty="0">
                <a:solidFill>
                  <a:schemeClr val="bg1">
                    <a:lumMod val="65000"/>
                  </a:schemeClr>
                </a:solidFill>
              </a:rPr>
              <a:t>// (= belief state)</a:t>
            </a:r>
          </a:p>
          <a:p>
            <a:r>
              <a:rPr lang="en-US" sz="1600" b="1" dirty="0">
                <a:solidFill>
                  <a:schemeClr val="bg1">
                    <a:lumMod val="65000"/>
                  </a:schemeClr>
                </a:solidFill>
              </a:rPr>
              <a:t>// fail if we find any non-goal subtree</a:t>
            </a:r>
          </a:p>
        </p:txBody>
      </p:sp>
      <p:sp>
        <p:nvSpPr>
          <p:cNvPr id="9" name="Callout: Line 8">
            <a:extLst>
              <a:ext uri="{FF2B5EF4-FFF2-40B4-BE49-F238E27FC236}">
                <a16:creationId xmlns:a16="http://schemas.microsoft.com/office/drawing/2014/main" id="{AC67C03C-23BD-492A-ABCA-3EAFABF0A8D2}"/>
              </a:ext>
            </a:extLst>
          </p:cNvPr>
          <p:cNvSpPr/>
          <p:nvPr/>
        </p:nvSpPr>
        <p:spPr>
          <a:xfrm>
            <a:off x="5710915" y="1142999"/>
            <a:ext cx="3276600" cy="333461"/>
          </a:xfrm>
          <a:prstGeom prst="borderCallout1">
            <a:avLst>
              <a:gd name="adj1" fmla="val 54831"/>
              <a:gd name="adj2" fmla="val -989"/>
              <a:gd name="adj3" fmla="val 130541"/>
              <a:gd name="adj4" fmla="val -9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nested If-then-else statements</a:t>
            </a:r>
          </a:p>
        </p:txBody>
      </p:sp>
      <p:sp>
        <p:nvSpPr>
          <p:cNvPr id="10" name="Callout: Line 9">
            <a:extLst>
              <a:ext uri="{FF2B5EF4-FFF2-40B4-BE49-F238E27FC236}">
                <a16:creationId xmlns:a16="http://schemas.microsoft.com/office/drawing/2014/main" id="{0799C6FC-F4C3-4999-A070-6F7735D7E504}"/>
              </a:ext>
            </a:extLst>
          </p:cNvPr>
          <p:cNvSpPr/>
          <p:nvPr/>
        </p:nvSpPr>
        <p:spPr>
          <a:xfrm>
            <a:off x="5694873" y="2096669"/>
            <a:ext cx="3276600" cy="195842"/>
          </a:xfrm>
          <a:prstGeom prst="borderCallout1">
            <a:avLst>
              <a:gd name="adj1" fmla="val 54831"/>
              <a:gd name="adj2" fmla="val -989"/>
              <a:gd name="adj3" fmla="val 155504"/>
              <a:gd name="adj4" fmla="val -48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is only maintained for cycle checking!</a:t>
            </a:r>
          </a:p>
        </p:txBody>
      </p:sp>
      <p:sp>
        <p:nvSpPr>
          <p:cNvPr id="11" name="TextBox 10">
            <a:extLst>
              <a:ext uri="{FF2B5EF4-FFF2-40B4-BE49-F238E27FC236}">
                <a16:creationId xmlns:a16="http://schemas.microsoft.com/office/drawing/2014/main" id="{C54162DD-4F90-40E1-97F3-9EBF02B62F76}"/>
              </a:ext>
            </a:extLst>
          </p:cNvPr>
          <p:cNvSpPr txBox="1"/>
          <p:nvPr/>
        </p:nvSpPr>
        <p:spPr>
          <a:xfrm>
            <a:off x="4399473" y="3844186"/>
            <a:ext cx="4572000" cy="584775"/>
          </a:xfrm>
          <a:prstGeom prst="rect">
            <a:avLst/>
          </a:prstGeom>
          <a:noFill/>
        </p:spPr>
        <p:txBody>
          <a:bodyPr wrap="square">
            <a:spAutoFit/>
          </a:bodyPr>
          <a:lstStyle/>
          <a:p>
            <a:r>
              <a:rPr lang="en-US" sz="1600" b="1" dirty="0">
                <a:solidFill>
                  <a:schemeClr val="bg1">
                    <a:lumMod val="65000"/>
                  </a:schemeClr>
                </a:solidFill>
              </a:rPr>
              <a:t>// fail means we found no action that leads to </a:t>
            </a:r>
            <a:br>
              <a:rPr lang="en-US" sz="1600" b="1" dirty="0">
                <a:solidFill>
                  <a:schemeClr val="bg1">
                    <a:lumMod val="65000"/>
                  </a:schemeClr>
                </a:solidFill>
              </a:rPr>
            </a:br>
            <a:r>
              <a:rPr lang="en-US" sz="1600" b="1" dirty="0">
                <a:solidFill>
                  <a:schemeClr val="bg1">
                    <a:lumMod val="65000"/>
                  </a:schemeClr>
                </a:solidFill>
              </a:rPr>
              <a:t>// a goal-only subtree</a:t>
            </a:r>
          </a:p>
        </p:txBody>
      </p:sp>
    </p:spTree>
    <p:extLst>
      <p:ext uri="{BB962C8B-B14F-4D97-AF65-F5344CB8AC3E}">
        <p14:creationId xmlns:p14="http://schemas.microsoft.com/office/powerpoint/2010/main" val="281788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Use of Conditional Plans</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676400"/>
            <a:ext cx="7886700" cy="1603375"/>
          </a:xfrm>
        </p:spPr>
        <p:txBody>
          <a:bodyPr>
            <a:normAutofit fontScale="70000" lnSpcReduction="20000"/>
          </a:bodyPr>
          <a:lstStyle/>
          <a:p>
            <a:r>
              <a:rPr lang="en-US" dirty="0"/>
              <a:t>Planning is </a:t>
            </a:r>
            <a:r>
              <a:rPr lang="en-US" b="1" dirty="0"/>
              <a:t>a goal-based agent</a:t>
            </a:r>
            <a:r>
              <a:rPr lang="en-US" dirty="0"/>
              <a:t>.</a:t>
            </a:r>
          </a:p>
          <a:p>
            <a:r>
              <a:rPr lang="en-US" dirty="0"/>
              <a:t>The conditional plan can be executed by a </a:t>
            </a:r>
            <a:r>
              <a:rPr lang="en-US" b="1" dirty="0"/>
              <a:t>model-based reflex agent</a:t>
            </a:r>
            <a:r>
              <a:rPr lang="en-US" dirty="0"/>
              <a:t>. </a:t>
            </a:r>
          </a:p>
          <a:p>
            <a:endParaRPr lang="en-US" dirty="0"/>
          </a:p>
          <a:p>
            <a:pPr marL="0" indent="0">
              <a:buNone/>
            </a:pPr>
            <a:r>
              <a:rPr lang="en-US" dirty="0"/>
              <a:t>Example: After the initial action “suck”</a:t>
            </a:r>
          </a:p>
        </p:txBody>
      </p:sp>
      <p:grpSp>
        <p:nvGrpSpPr>
          <p:cNvPr id="28" name="Group 27">
            <a:extLst>
              <a:ext uri="{FF2B5EF4-FFF2-40B4-BE49-F238E27FC236}">
                <a16:creationId xmlns:a16="http://schemas.microsoft.com/office/drawing/2014/main" id="{9A16963B-4497-49CC-84E8-2E09171927A7}"/>
              </a:ext>
            </a:extLst>
          </p:cNvPr>
          <p:cNvGrpSpPr/>
          <p:nvPr/>
        </p:nvGrpSpPr>
        <p:grpSpPr>
          <a:xfrm>
            <a:off x="886685" y="3276600"/>
            <a:ext cx="7038115" cy="3357265"/>
            <a:chOff x="1039085" y="3352800"/>
            <a:chExt cx="7038115" cy="3357265"/>
          </a:xfrm>
        </p:grpSpPr>
        <p:sp>
          <p:nvSpPr>
            <p:cNvPr id="4" name="TextBox 3">
              <a:extLst>
                <a:ext uri="{FF2B5EF4-FFF2-40B4-BE49-F238E27FC236}">
                  <a16:creationId xmlns:a16="http://schemas.microsoft.com/office/drawing/2014/main" id="{F281C13B-D08C-41C7-95F0-994DE7700A16}"/>
                </a:ext>
              </a:extLst>
            </p:cNvPr>
            <p:cNvSpPr txBox="1"/>
            <p:nvPr/>
          </p:nvSpPr>
          <p:spPr>
            <a:xfrm>
              <a:off x="4953000" y="3875544"/>
              <a:ext cx="2743200" cy="267765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400" dirty="0"/>
                <a:t>[Suck, </a:t>
              </a:r>
            </a:p>
            <a:p>
              <a:r>
                <a:rPr lang="en-US" sz="2400" b="1" dirty="0"/>
                <a:t>  if</a:t>
              </a:r>
              <a:r>
                <a:rPr lang="en-US" sz="2400" dirty="0"/>
                <a:t> State = 5 </a:t>
              </a:r>
              <a:r>
                <a:rPr lang="en-US" sz="2400" b="1" dirty="0"/>
                <a:t>then</a:t>
              </a:r>
              <a:r>
                <a:rPr lang="en-US" sz="2400" dirty="0"/>
                <a:t> </a:t>
              </a:r>
            </a:p>
            <a:p>
              <a:r>
                <a:rPr lang="en-US" sz="2400" dirty="0"/>
                <a:t>    [Right, </a:t>
              </a:r>
            </a:p>
            <a:p>
              <a:r>
                <a:rPr lang="en-US" sz="2400" dirty="0"/>
                <a:t>      Suck] </a:t>
              </a:r>
            </a:p>
            <a:p>
              <a:r>
                <a:rPr lang="en-US" sz="2400" b="1" dirty="0"/>
                <a:t>  else</a:t>
              </a:r>
              <a:r>
                <a:rPr lang="en-US" sz="2400" dirty="0"/>
                <a:t> </a:t>
              </a:r>
            </a:p>
            <a:p>
              <a:r>
                <a:rPr lang="en-US" sz="2400" dirty="0"/>
                <a:t>     []</a:t>
              </a:r>
            </a:p>
            <a:p>
              <a:r>
                <a:rPr lang="en-US" sz="2400"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444044"/>
              <a:ext cx="1467351" cy="623045"/>
            </a:xfrm>
            <a:prstGeom prst="straightConnector1">
              <a:avLst/>
            </a:prstGeom>
            <a:ln w="76200">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591050" y="4213211"/>
              <a:ext cx="381000" cy="461665"/>
            </a:xfrm>
            <a:prstGeom prst="rect">
              <a:avLst/>
            </a:prstGeom>
            <a:noFill/>
          </p:spPr>
          <p:txBody>
            <a:bodyPr wrap="square" rtlCol="0">
              <a:spAutoFit/>
            </a:bodyPr>
            <a:lstStyle/>
            <a:p>
              <a:r>
                <a:rPr lang="en-US" sz="2400"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610100" y="4616574"/>
              <a:ext cx="381000" cy="461665"/>
            </a:xfrm>
            <a:prstGeom prst="rect">
              <a:avLst/>
            </a:prstGeom>
            <a:noFill/>
          </p:spPr>
          <p:txBody>
            <a:bodyPr wrap="square" rtlCol="0">
              <a:spAutoFit/>
            </a:bodyPr>
            <a:lstStyle/>
            <a:p>
              <a:r>
                <a:rPr lang="en-US" sz="2400"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610100" y="4984980"/>
              <a:ext cx="381000" cy="461665"/>
            </a:xfrm>
            <a:prstGeom prst="rect">
              <a:avLst/>
            </a:prstGeom>
            <a:noFill/>
          </p:spPr>
          <p:txBody>
            <a:bodyPr wrap="square" rtlCol="0">
              <a:spAutoFit/>
            </a:bodyPr>
            <a:lstStyle/>
            <a:p>
              <a:r>
                <a:rPr lang="en-US" sz="2400"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461665"/>
            </a:xfrm>
            <a:prstGeom prst="rect">
              <a:avLst/>
            </a:prstGeom>
            <a:noFill/>
          </p:spPr>
          <p:txBody>
            <a:bodyPr wrap="square" rtlCol="0">
              <a:spAutoFit/>
            </a:bodyPr>
            <a:lstStyle/>
            <a:p>
              <a:r>
                <a:rPr lang="en-US" sz="2400"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0021" y="3852826"/>
              <a:ext cx="381000" cy="461665"/>
            </a:xfrm>
            <a:prstGeom prst="rect">
              <a:avLst/>
            </a:prstGeom>
            <a:noFill/>
          </p:spPr>
          <p:txBody>
            <a:bodyPr wrap="square" rtlCol="0">
              <a:spAutoFit/>
            </a:bodyPr>
            <a:lstStyle/>
            <a:p>
              <a:r>
                <a:rPr lang="en-US" sz="2400" dirty="0"/>
                <a:t>1</a:t>
              </a:r>
            </a:p>
          </p:txBody>
        </p:sp>
        <p:sp>
          <p:nvSpPr>
            <p:cNvPr id="22" name="TextBox 21">
              <a:extLst>
                <a:ext uri="{FF2B5EF4-FFF2-40B4-BE49-F238E27FC236}">
                  <a16:creationId xmlns:a16="http://schemas.microsoft.com/office/drawing/2014/main" id="{997A40C5-7D31-4B78-A469-7046742F3861}"/>
                </a:ext>
              </a:extLst>
            </p:cNvPr>
            <p:cNvSpPr txBox="1"/>
            <p:nvPr/>
          </p:nvSpPr>
          <p:spPr>
            <a:xfrm>
              <a:off x="4499811" y="5737006"/>
              <a:ext cx="529389" cy="461665"/>
            </a:xfrm>
            <a:prstGeom prst="rect">
              <a:avLst/>
            </a:prstGeom>
            <a:noFill/>
          </p:spPr>
          <p:txBody>
            <a:bodyPr wrap="square" rtlCol="0">
              <a:spAutoFit/>
            </a:bodyPr>
            <a:lstStyle/>
            <a:p>
              <a:r>
                <a:rPr lang="en-US" sz="2400" dirty="0"/>
                <a:t>4b</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039085" y="4166339"/>
              <a:ext cx="3048000" cy="646331"/>
            </a:xfrm>
            <a:prstGeom prst="rect">
              <a:avLst/>
            </a:prstGeom>
            <a:noFill/>
          </p:spPr>
          <p:txBody>
            <a:bodyPr wrap="square" rtlCol="0">
              <a:spAutoFit/>
            </a:bodyPr>
            <a:lstStyle/>
            <a:p>
              <a:pPr algn="ctr"/>
              <a:r>
                <a:rPr lang="en-US" dirty="0"/>
                <a:t>Agent’s State</a:t>
              </a:r>
            </a:p>
            <a:p>
              <a:pPr algn="ctr"/>
              <a:r>
                <a:rPr lang="en-US" dirty="0"/>
                <a:t>(=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638800" y="3440130"/>
              <a:ext cx="1244767" cy="461665"/>
            </a:xfrm>
            <a:prstGeom prst="rect">
              <a:avLst/>
            </a:prstGeom>
            <a:noFill/>
          </p:spPr>
          <p:txBody>
            <a:bodyPr wrap="square" rtlCol="0">
              <a:spAutoFit/>
            </a:bodyPr>
            <a:lstStyle/>
            <a:p>
              <a:r>
                <a:rPr lang="en-US" sz="2400" dirty="0"/>
                <a:t>Program</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6553200" cy="33572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461665"/>
            </a:xfrm>
            <a:prstGeom prst="rect">
              <a:avLst/>
            </a:prstGeom>
            <a:noFill/>
          </p:spPr>
          <p:txBody>
            <a:bodyPr wrap="square" rtlCol="0">
              <a:spAutoFit/>
            </a:bodyPr>
            <a:lstStyle/>
            <a:p>
              <a:r>
                <a:rPr lang="en-US" sz="2400" b="1" dirty="0"/>
                <a:t>Agent</a:t>
              </a:r>
            </a:p>
          </p:txBody>
        </p:sp>
      </p:grpSp>
    </p:spTree>
    <p:extLst>
      <p:ext uri="{BB962C8B-B14F-4D97-AF65-F5344CB8AC3E}">
        <p14:creationId xmlns:p14="http://schemas.microsoft.com/office/powerpoint/2010/main" val="2204040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14AF0E-742D-42A0-B205-4D4C3ECCC5D6}"/>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artisticChalkSketch/>
                    </a14:imgEffect>
                  </a14:imgLayer>
                </a14:imgProps>
              </a:ext>
            </a:extLst>
          </a:blip>
          <a:srcRect/>
          <a:stretch/>
        </p:blipFill>
        <p:spPr>
          <a:xfrm>
            <a:off x="20" y="1"/>
            <a:ext cx="9143980" cy="6857999"/>
          </a:xfrm>
          <a:prstGeom prst="rect">
            <a:avLst/>
          </a:prstGeom>
        </p:spPr>
      </p:pic>
      <p:sp>
        <p:nvSpPr>
          <p:cNvPr id="4" name="Title 3">
            <a:extLst>
              <a:ext uri="{FF2B5EF4-FFF2-40B4-BE49-F238E27FC236}">
                <a16:creationId xmlns:a16="http://schemas.microsoft.com/office/drawing/2014/main" id="{4058D537-D381-4DBC-9287-D915E58B1AFD}"/>
              </a:ext>
            </a:extLst>
          </p:cNvPr>
          <p:cNvSpPr>
            <a:spLocks noGrp="1"/>
          </p:cNvSpPr>
          <p:nvPr>
            <p:ph type="title"/>
          </p:nvPr>
        </p:nvSpPr>
        <p:spPr>
          <a:xfrm>
            <a:off x="381000" y="1828800"/>
            <a:ext cx="5181600" cy="2423680"/>
          </a:xfrm>
        </p:spPr>
        <p:txBody>
          <a:bodyPr vert="horz" lIns="91440" tIns="45720" rIns="91440" bIns="45720" rtlCol="0" anchor="b">
            <a:normAutofit/>
          </a:bodyPr>
          <a:lstStyle/>
          <a:p>
            <a:pPr algn="ctr"/>
            <a:r>
              <a:rPr lang="en-US" b="1" dirty="0">
                <a:solidFill>
                  <a:srgbClr val="FFFFFF"/>
                </a:solidFill>
                <a:effectLst>
                  <a:outerShdw blurRad="38100" dist="38100" dir="2700000" algn="tl">
                    <a:srgbClr val="000000">
                      <a:alpha val="43137"/>
                    </a:srgbClr>
                  </a:outerShdw>
                </a:effectLst>
              </a:rPr>
              <a:t>Search with no Observations</a:t>
            </a:r>
          </a:p>
        </p:txBody>
      </p:sp>
      <p:sp>
        <p:nvSpPr>
          <p:cNvPr id="5" name="Text Placeholder 4">
            <a:extLst>
              <a:ext uri="{FF2B5EF4-FFF2-40B4-BE49-F238E27FC236}">
                <a16:creationId xmlns:a16="http://schemas.microsoft.com/office/drawing/2014/main" id="{7F8D9245-3486-407B-B07E-AD89A17D5087}"/>
              </a:ext>
            </a:extLst>
          </p:cNvPr>
          <p:cNvSpPr>
            <a:spLocks noGrp="1"/>
          </p:cNvSpPr>
          <p:nvPr>
            <p:ph type="body" idx="1"/>
          </p:nvPr>
        </p:nvSpPr>
        <p:spPr>
          <a:xfrm>
            <a:off x="1447800" y="4495800"/>
            <a:ext cx="32766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a:t>
            </a:r>
            <a:r>
              <a:rPr lang="en-US" sz="2400" dirty="0"/>
              <a:t>Actions to “Coerce” the World into Known States</a:t>
            </a:r>
            <a:endParaRPr lang="en-US" dirty="0">
              <a:solidFill>
                <a:srgbClr val="FFFFFF"/>
              </a:solidFill>
            </a:endParaRPr>
          </a:p>
        </p:txBody>
      </p:sp>
    </p:spTree>
    <p:extLst>
      <p:ext uri="{BB962C8B-B14F-4D97-AF65-F5344CB8AC3E}">
        <p14:creationId xmlns:p14="http://schemas.microsoft.com/office/powerpoint/2010/main" val="38242144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92B-DF76-4383-B4BB-8C398C824A15}"/>
              </a:ext>
            </a:extLst>
          </p:cNvPr>
          <p:cNvSpPr>
            <a:spLocks noGrp="1"/>
          </p:cNvSpPr>
          <p:nvPr>
            <p:ph type="title"/>
          </p:nvPr>
        </p:nvSpPr>
        <p:spPr/>
        <p:txBody>
          <a:bodyPr/>
          <a:lstStyle/>
          <a:p>
            <a:r>
              <a:rPr lang="en-US" dirty="0"/>
              <a:t>No Observations</a:t>
            </a:r>
          </a:p>
        </p:txBody>
      </p:sp>
      <p:sp>
        <p:nvSpPr>
          <p:cNvPr id="3" name="Content Placeholder 2">
            <a:extLst>
              <a:ext uri="{FF2B5EF4-FFF2-40B4-BE49-F238E27FC236}">
                <a16:creationId xmlns:a16="http://schemas.microsoft.com/office/drawing/2014/main" id="{72746BB6-4F7C-4A24-AFA7-10CC1476A272}"/>
              </a:ext>
            </a:extLst>
          </p:cNvPr>
          <p:cNvSpPr>
            <a:spLocks noGrp="1"/>
          </p:cNvSpPr>
          <p:nvPr>
            <p:ph idx="1"/>
          </p:nvPr>
        </p:nvSpPr>
        <p:spPr/>
        <p:txBody>
          <a:bodyPr>
            <a:normAutofit fontScale="92500" lnSpcReduction="20000"/>
          </a:bodyPr>
          <a:lstStyle/>
          <a:p>
            <a:pPr marL="0" indent="0">
              <a:buNone/>
            </a:pPr>
            <a:r>
              <a:rPr lang="en-US" dirty="0" err="1"/>
              <a:t>Sensorless</a:t>
            </a:r>
            <a:r>
              <a:rPr lang="en-US" dirty="0"/>
              <a:t> problem = unobservable environment also called a conformant problem.</a:t>
            </a:r>
          </a:p>
          <a:p>
            <a:endParaRPr lang="en-US" dirty="0"/>
          </a:p>
          <a:p>
            <a:pPr marL="0" indent="0" algn="ctr">
              <a:buNone/>
            </a:pPr>
            <a:r>
              <a:rPr lang="en-US" b="1" dirty="0"/>
              <a:t>Why is this useful?</a:t>
            </a:r>
          </a:p>
          <a:p>
            <a:pPr marL="0" indent="0" algn="ctr">
              <a:buNone/>
            </a:pPr>
            <a:endParaRPr lang="en-US" b="1" dirty="0"/>
          </a:p>
          <a:p>
            <a:r>
              <a:rPr lang="en-US" b="1" dirty="0"/>
              <a:t>Example</a:t>
            </a:r>
            <a:r>
              <a:rPr lang="en-US" dirty="0"/>
              <a:t>: Doctor prescribes a broad-band antibiotic instead of performing time-consuming blood work for a more specific antibiotic. This saves time and money.</a:t>
            </a:r>
          </a:p>
          <a:p>
            <a:endParaRPr lang="en-US" dirty="0"/>
          </a:p>
          <a:p>
            <a:r>
              <a:rPr lang="en-US" b="1" dirty="0"/>
              <a:t>Basic idea</a:t>
            </a:r>
            <a:r>
              <a:rPr lang="en-US" dirty="0"/>
              <a:t>: Find a solution (a sequence of actions) that </a:t>
            </a:r>
            <a:r>
              <a:rPr lang="en-US" b="1" dirty="0">
                <a:solidFill>
                  <a:srgbClr val="FF0000"/>
                </a:solidFill>
              </a:rPr>
              <a:t>works (reasonably well) from any state </a:t>
            </a:r>
            <a:r>
              <a:rPr lang="en-US" dirty="0"/>
              <a:t>and then just blindly execute it </a:t>
            </a:r>
            <a:r>
              <a:rPr lang="en-US" sz="2200" dirty="0">
                <a:solidFill>
                  <a:schemeClr val="tx1">
                    <a:lumMod val="50000"/>
                    <a:lumOff val="50000"/>
                  </a:schemeClr>
                </a:solidFill>
              </a:rPr>
              <a:t>(called in control theory: open loop system).</a:t>
            </a:r>
            <a:endParaRPr lang="en-US" dirty="0">
              <a:solidFill>
                <a:schemeClr val="tx1">
                  <a:lumMod val="50000"/>
                  <a:lumOff val="50000"/>
                </a:schemeClr>
              </a:solidFill>
            </a:endParaRP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7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3C71-E68E-4AA2-AD7F-F203DD295988}"/>
              </a:ext>
            </a:extLst>
          </p:cNvPr>
          <p:cNvSpPr>
            <a:spLocks noGrp="1"/>
          </p:cNvSpPr>
          <p:nvPr>
            <p:ph type="title"/>
          </p:nvPr>
        </p:nvSpPr>
        <p:spPr/>
        <p:txBody>
          <a:bodyPr/>
          <a:lstStyle/>
          <a:p>
            <a:r>
              <a:rPr lang="en-US" dirty="0"/>
              <a:t>Belief State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6F6DE3-C76B-4F31-991A-0D52303FF372}"/>
                  </a:ext>
                </a:extLst>
              </p:cNvPr>
              <p:cNvSpPr>
                <a:spLocks noGrp="1"/>
              </p:cNvSpPr>
              <p:nvPr>
                <p:ph idx="1"/>
              </p:nvPr>
            </p:nvSpPr>
            <p:spPr>
              <a:xfrm>
                <a:off x="628650" y="1825625"/>
                <a:ext cx="7886700" cy="1325563"/>
              </a:xfrm>
            </p:spPr>
            <p:txBody>
              <a:bodyPr>
                <a:normAutofit fontScale="77500" lnSpcReduction="20000"/>
              </a:bodyPr>
              <a:lstStyle/>
              <a:p>
                <a:r>
                  <a:rPr lang="en-US" dirty="0"/>
                  <a:t>The agent does not know in which state it is exactly in.</a:t>
                </a:r>
                <a:endParaRPr lang="en-US" b="1" dirty="0"/>
              </a:p>
              <a:p>
                <a:r>
                  <a:rPr lang="en-US" dirty="0"/>
                  <a:t>However, it may know that it is in one of a set of possible states. This set is called a </a:t>
                </a:r>
                <a:r>
                  <a:rPr lang="en-US" b="1" dirty="0">
                    <a:solidFill>
                      <a:srgbClr val="FF0000"/>
                    </a:solidFill>
                  </a:rPr>
                  <a:t>belief state</a:t>
                </a:r>
                <a:r>
                  <a:rPr lang="en-US" dirty="0">
                    <a:solidFill>
                      <a:srgbClr val="FF0000"/>
                    </a:solidFill>
                  </a:rPr>
                  <a:t> </a:t>
                </a:r>
                <a:r>
                  <a:rPr lang="en-US" dirty="0"/>
                  <a:t>of the agent. </a:t>
                </a:r>
              </a:p>
              <a:p>
                <a:r>
                  <a:rPr lang="en-US" dirty="0"/>
                  <a:t>Example: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e>
                    </m:d>
                  </m:oMath>
                </a14:m>
                <a:endParaRPr lang="en-US" dirty="0"/>
              </a:p>
            </p:txBody>
          </p:sp>
        </mc:Choice>
        <mc:Fallback>
          <p:sp>
            <p:nvSpPr>
              <p:cNvPr id="3" name="Content Placeholder 2">
                <a:extLst>
                  <a:ext uri="{FF2B5EF4-FFF2-40B4-BE49-F238E27FC236}">
                    <a16:creationId xmlns:a16="http://schemas.microsoft.com/office/drawing/2014/main" id="{946F6DE3-C76B-4F31-991A-0D52303FF372}"/>
                  </a:ext>
                </a:extLst>
              </p:cNvPr>
              <p:cNvSpPr>
                <a:spLocks noGrp="1" noRot="1" noChangeAspect="1" noMove="1" noResize="1" noEditPoints="1" noAdjustHandles="1" noChangeArrowheads="1" noChangeShapeType="1" noTextEdit="1"/>
              </p:cNvSpPr>
              <p:nvPr>
                <p:ph idx="1"/>
              </p:nvPr>
            </p:nvSpPr>
            <p:spPr>
              <a:xfrm>
                <a:off x="628650" y="1825625"/>
                <a:ext cx="7886700" cy="1325563"/>
              </a:xfrm>
              <a:blipFill>
                <a:blip r:embed="rId2"/>
                <a:stretch>
                  <a:fillRect l="-850" t="-9174" b="-733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4E017AF-E95D-4DCE-9CBF-CCACCF788B41}"/>
              </a:ext>
            </a:extLst>
          </p:cNvPr>
          <p:cNvPicPr>
            <a:picLocks noChangeAspect="1"/>
          </p:cNvPicPr>
          <p:nvPr/>
        </p:nvPicPr>
        <p:blipFill>
          <a:blip r:embed="rId3"/>
          <a:stretch>
            <a:fillRect/>
          </a:stretch>
        </p:blipFill>
        <p:spPr>
          <a:xfrm>
            <a:off x="2667000" y="3406615"/>
            <a:ext cx="3581584" cy="3086259"/>
          </a:xfrm>
          <a:prstGeom prst="rect">
            <a:avLst/>
          </a:prstGeom>
        </p:spPr>
      </p:pic>
      <p:sp>
        <p:nvSpPr>
          <p:cNvPr id="5" name="Rectangle 4">
            <a:extLst>
              <a:ext uri="{FF2B5EF4-FFF2-40B4-BE49-F238E27FC236}">
                <a16:creationId xmlns:a16="http://schemas.microsoft.com/office/drawing/2014/main" id="{680519B7-83DD-401B-AFE4-181A749A438B}"/>
              </a:ext>
            </a:extLst>
          </p:cNvPr>
          <p:cNvSpPr/>
          <p:nvPr/>
        </p:nvSpPr>
        <p:spPr>
          <a:xfrm>
            <a:off x="4572000" y="3276600"/>
            <a:ext cx="1828800" cy="2438400"/>
          </a:xfrm>
          <a:prstGeom prst="rect">
            <a:avLst/>
          </a:prstGeom>
          <a:solidFill>
            <a:srgbClr val="7030A0">
              <a:alpha val="10196"/>
            </a:srgbClr>
          </a:solid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65ABD3-0B20-49F9-9E94-673E1CCCEC40}"/>
                  </a:ext>
                </a:extLst>
              </p:cNvPr>
              <p:cNvSpPr txBox="1"/>
              <p:nvPr/>
            </p:nvSpPr>
            <p:spPr>
              <a:xfrm>
                <a:off x="4191000" y="3271679"/>
                <a:ext cx="1066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rPr>
                        <m:t>b</m:t>
                      </m:r>
                    </m:oMath>
                  </m:oMathPara>
                </a14:m>
                <a:endParaRPr lang="en-US" sz="2800" dirty="0"/>
              </a:p>
            </p:txBody>
          </p:sp>
        </mc:Choice>
        <mc:Fallback xmlns="">
          <p:sp>
            <p:nvSpPr>
              <p:cNvPr id="7" name="TextBox 6">
                <a:extLst>
                  <a:ext uri="{FF2B5EF4-FFF2-40B4-BE49-F238E27FC236}">
                    <a16:creationId xmlns:a16="http://schemas.microsoft.com/office/drawing/2014/main" id="{1E65ABD3-0B20-49F9-9E94-673E1CCCEC40}"/>
                  </a:ext>
                </a:extLst>
              </p:cNvPr>
              <p:cNvSpPr txBox="1">
                <a:spLocks noRot="1" noChangeAspect="1" noMove="1" noResize="1" noEditPoints="1" noAdjustHandles="1" noChangeArrowheads="1" noChangeShapeType="1" noTextEdit="1"/>
              </p:cNvSpPr>
              <p:nvPr/>
            </p:nvSpPr>
            <p:spPr>
              <a:xfrm>
                <a:off x="4191000" y="3271679"/>
                <a:ext cx="1066800" cy="523220"/>
              </a:xfrm>
              <a:prstGeom prst="rect">
                <a:avLst/>
              </a:prstGeom>
              <a:blipFill>
                <a:blip r:embed="rId4"/>
                <a:stretch>
                  <a:fillRect/>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E1FFA6D4-353A-6E75-E784-303C33A5C7E3}"/>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EF33D756-BFDA-9313-9AE0-FBA98D133FE8}"/>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E935BC95-CFA3-D56A-83F4-764CC478C2CA}"/>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4" name="TextBox 13">
              <a:extLst>
                <a:ext uri="{FF2B5EF4-FFF2-40B4-BE49-F238E27FC236}">
                  <a16:creationId xmlns:a16="http://schemas.microsoft.com/office/drawing/2014/main" id="{751A1000-5FD7-58DB-ABAF-6C28D508D520}"/>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6" name="TextBox 15">
              <a:extLst>
                <a:ext uri="{FF2B5EF4-FFF2-40B4-BE49-F238E27FC236}">
                  <a16:creationId xmlns:a16="http://schemas.microsoft.com/office/drawing/2014/main" id="{8A1F7CE1-9DA6-DFAC-BE5C-BF2BF81605F3}"/>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46023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2"/>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2"/>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9ADB760-C9CA-4225-AF5E-DF0A1C85C73D}"/>
              </a:ext>
            </a:extLst>
          </p:cNvPr>
          <p:cNvSpPr/>
          <p:nvPr/>
        </p:nvSpPr>
        <p:spPr>
          <a:xfrm>
            <a:off x="786687" y="3037283"/>
            <a:ext cx="3340145" cy="369332"/>
          </a:xfrm>
          <a:prstGeom prst="rect">
            <a:avLst/>
          </a:prstGeom>
        </p:spPr>
        <p:txBody>
          <a:bodyPr wrap="none">
            <a:spAutoFit/>
          </a:bodyPr>
          <a:lstStyle/>
          <a:p>
            <a:r>
              <a:rPr lang="en-US" dirty="0"/>
              <a:t>Initial belief state {1,2,3,4,5,6,7,8}</a:t>
            </a:r>
          </a:p>
        </p:txBody>
      </p:sp>
      <p:sp>
        <p:nvSpPr>
          <p:cNvPr id="30" name="Rectangle 29">
            <a:extLst>
              <a:ext uri="{FF2B5EF4-FFF2-40B4-BE49-F238E27FC236}">
                <a16:creationId xmlns:a16="http://schemas.microsoft.com/office/drawing/2014/main" id="{66795A39-3C05-47F1-B14A-A082CE2767A6}"/>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8B24100A-51B8-4F5A-8B3C-52D81FB4291B}"/>
              </a:ext>
            </a:extLst>
          </p:cNvPr>
          <p:cNvSpPr txBox="1"/>
          <p:nvPr/>
        </p:nvSpPr>
        <p:spPr>
          <a:xfrm>
            <a:off x="4038600" y="5715000"/>
            <a:ext cx="761816" cy="646331"/>
          </a:xfrm>
          <a:prstGeom prst="rect">
            <a:avLst/>
          </a:prstGeom>
          <a:noFill/>
        </p:spPr>
        <p:txBody>
          <a:bodyPr wrap="square" rtlCol="0">
            <a:spAutoFit/>
          </a:bodyPr>
          <a:lstStyle/>
          <a:p>
            <a:r>
              <a:rPr lang="en-US" b="1" dirty="0">
                <a:solidFill>
                  <a:schemeClr val="accent6">
                    <a:lumMod val="75000"/>
                  </a:schemeClr>
                </a:solidFill>
              </a:rPr>
              <a:t>Goal</a:t>
            </a:r>
            <a:br>
              <a:rPr lang="en-US" b="1" dirty="0">
                <a:solidFill>
                  <a:schemeClr val="accent6">
                    <a:lumMod val="75000"/>
                  </a:schemeClr>
                </a:solidFill>
              </a:rPr>
            </a:br>
            <a:r>
              <a:rPr lang="en-US" b="1" dirty="0">
                <a:solidFill>
                  <a:schemeClr val="accent6">
                    <a:lumMod val="75000"/>
                  </a:schemeClr>
                </a:solidFill>
              </a:rPr>
              <a:t>states</a:t>
            </a:r>
          </a:p>
        </p:txBody>
      </p:sp>
      <p:sp>
        <p:nvSpPr>
          <p:cNvPr id="23" name="Rectangle 22">
            <a:extLst>
              <a:ext uri="{FF2B5EF4-FFF2-40B4-BE49-F238E27FC236}">
                <a16:creationId xmlns:a16="http://schemas.microsoft.com/office/drawing/2014/main" id="{F4359121-DA1B-45F0-BDF6-5F6E620725B6}"/>
              </a:ext>
            </a:extLst>
          </p:cNvPr>
          <p:cNvSpPr/>
          <p:nvPr/>
        </p:nvSpPr>
        <p:spPr>
          <a:xfrm>
            <a:off x="4800600" y="57150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40E31588-DE13-4F0F-A978-B135B3784FFE}"/>
              </a:ext>
            </a:extLst>
          </p:cNvPr>
          <p:cNvSpPr txBox="1">
            <a:spLocks/>
          </p:cNvSpPr>
          <p:nvPr/>
        </p:nvSpPr>
        <p:spPr>
          <a:xfrm>
            <a:off x="628650" y="1825626"/>
            <a:ext cx="7886700" cy="10286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Actions can reduce the number of possible states.</a:t>
            </a:r>
          </a:p>
          <a:p>
            <a:r>
              <a:rPr lang="en-US" b="1"/>
              <a:t>Example</a:t>
            </a:r>
            <a:r>
              <a:rPr lang="en-US"/>
              <a:t>: Deterministic vacuum world. Agent does not know its position and the dirt distribution.</a:t>
            </a:r>
            <a:endParaRPr lang="en-US" dirty="0"/>
          </a:p>
        </p:txBody>
      </p:sp>
      <p:grpSp>
        <p:nvGrpSpPr>
          <p:cNvPr id="3" name="Group 2">
            <a:extLst>
              <a:ext uri="{FF2B5EF4-FFF2-40B4-BE49-F238E27FC236}">
                <a16:creationId xmlns:a16="http://schemas.microsoft.com/office/drawing/2014/main" id="{89EB5934-475E-7E22-0CB6-B917024D6862}"/>
              </a:ext>
            </a:extLst>
          </p:cNvPr>
          <p:cNvGrpSpPr/>
          <p:nvPr/>
        </p:nvGrpSpPr>
        <p:grpSpPr>
          <a:xfrm>
            <a:off x="6076950" y="287117"/>
            <a:ext cx="2438400" cy="1426827"/>
            <a:chOff x="6076950" y="287117"/>
            <a:chExt cx="2438400" cy="1426827"/>
          </a:xfrm>
        </p:grpSpPr>
        <p:pic>
          <p:nvPicPr>
            <p:cNvPr id="7" name="Picture 4" descr="vacuum2-environment">
              <a:extLst>
                <a:ext uri="{FF2B5EF4-FFF2-40B4-BE49-F238E27FC236}">
                  <a16:creationId xmlns:a16="http://schemas.microsoft.com/office/drawing/2014/main" id="{D1B1DFDA-FE2A-B9B9-8B16-9BE0D54CDEC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F2946FAF-2400-BDEB-AB4E-67C18ECCE39B}"/>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1" name="TextBox 10">
              <a:extLst>
                <a:ext uri="{FF2B5EF4-FFF2-40B4-BE49-F238E27FC236}">
                  <a16:creationId xmlns:a16="http://schemas.microsoft.com/office/drawing/2014/main" id="{A6613843-432A-87B3-F79B-84DC176FDD7F}"/>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2" name="TextBox 11">
              <a:extLst>
                <a:ext uri="{FF2B5EF4-FFF2-40B4-BE49-F238E27FC236}">
                  <a16:creationId xmlns:a16="http://schemas.microsoft.com/office/drawing/2014/main" id="{866497F5-30BE-1C22-E219-92CF1775307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39781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6"/>
            <a:ext cx="7886700" cy="1028619"/>
          </a:xfrm>
        </p:spPr>
        <p:txBody>
          <a:bodyPr>
            <a:normAutofit fontScale="85000" lnSpcReduction="20000"/>
          </a:bodyPr>
          <a:lstStyle/>
          <a:p>
            <a:r>
              <a:rPr lang="en-US" dirty="0"/>
              <a:t>Actions can reduce the number of possible states.</a:t>
            </a:r>
          </a:p>
          <a:p>
            <a:r>
              <a:rPr lang="en-US" b="1" dirty="0"/>
              <a:t>Example</a:t>
            </a:r>
            <a:r>
              <a:rPr lang="en-US" dirty="0"/>
              <a:t>: Deterministic vacuum world. Agent does not know its position and the dirt distribution.</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suck</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1CDEF17-E886-486E-85AF-EAC1C0701E02}"/>
              </a:ext>
            </a:extLst>
          </p:cNvPr>
          <p:cNvGrpSpPr/>
          <p:nvPr/>
        </p:nvGrpSpPr>
        <p:grpSpPr>
          <a:xfrm>
            <a:off x="762000" y="3505200"/>
            <a:ext cx="1295400" cy="533400"/>
            <a:chOff x="5181600" y="3505200"/>
            <a:chExt cx="1295400" cy="533400"/>
          </a:xfrm>
        </p:grpSpPr>
        <p:cxnSp>
          <p:nvCxnSpPr>
            <p:cNvPr id="24" name="Straight Connector 23">
              <a:extLst>
                <a:ext uri="{FF2B5EF4-FFF2-40B4-BE49-F238E27FC236}">
                  <a16:creationId xmlns:a16="http://schemas.microsoft.com/office/drawing/2014/main" id="{16F9D1CA-AE36-4AB0-BFEE-DA88E167EF7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70B51E-1874-471C-8C3B-C7A911363D1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7383778-1CB2-4A07-87E9-348617601579}"/>
              </a:ext>
            </a:extLst>
          </p:cNvPr>
          <p:cNvGrpSpPr/>
          <p:nvPr/>
        </p:nvGrpSpPr>
        <p:grpSpPr>
          <a:xfrm>
            <a:off x="762000" y="4343400"/>
            <a:ext cx="1295400" cy="533400"/>
            <a:chOff x="5181600" y="3505200"/>
            <a:chExt cx="1295400" cy="533400"/>
          </a:xfrm>
        </p:grpSpPr>
        <p:cxnSp>
          <p:nvCxnSpPr>
            <p:cNvPr id="27" name="Straight Connector 26">
              <a:extLst>
                <a:ext uri="{FF2B5EF4-FFF2-40B4-BE49-F238E27FC236}">
                  <a16:creationId xmlns:a16="http://schemas.microsoft.com/office/drawing/2014/main" id="{470F47EA-5010-4CCF-A515-97B8CA14EDB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42F4D1-851E-4AC6-B204-4BCC3E8A5EEF}"/>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4E87DB2-8EBC-4E11-8836-2C15376ACA9C}"/>
              </a:ext>
            </a:extLst>
          </p:cNvPr>
          <p:cNvGrpSpPr/>
          <p:nvPr/>
        </p:nvGrpSpPr>
        <p:grpSpPr>
          <a:xfrm>
            <a:off x="762000" y="5105400"/>
            <a:ext cx="1295400" cy="533400"/>
            <a:chOff x="5181600" y="3505200"/>
            <a:chExt cx="1295400" cy="533400"/>
          </a:xfrm>
        </p:grpSpPr>
        <p:cxnSp>
          <p:nvCxnSpPr>
            <p:cNvPr id="30" name="Straight Connector 29">
              <a:extLst>
                <a:ext uri="{FF2B5EF4-FFF2-40B4-BE49-F238E27FC236}">
                  <a16:creationId xmlns:a16="http://schemas.microsoft.com/office/drawing/2014/main" id="{CF5C9E11-4735-4A2C-93C6-1EEBDAAF137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5C2942-9034-4A70-B064-FFC891407E5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9ECCAF2-0A1D-418F-A513-45813C3AD168}"/>
              </a:ext>
            </a:extLst>
          </p:cNvPr>
          <p:cNvGrpSpPr/>
          <p:nvPr/>
        </p:nvGrpSpPr>
        <p:grpSpPr>
          <a:xfrm>
            <a:off x="838200" y="5867400"/>
            <a:ext cx="1295400" cy="533400"/>
            <a:chOff x="5181600" y="3505200"/>
            <a:chExt cx="1295400" cy="533400"/>
          </a:xfrm>
        </p:grpSpPr>
        <p:cxnSp>
          <p:nvCxnSpPr>
            <p:cNvPr id="33" name="Straight Connector 32">
              <a:extLst>
                <a:ext uri="{FF2B5EF4-FFF2-40B4-BE49-F238E27FC236}">
                  <a16:creationId xmlns:a16="http://schemas.microsoft.com/office/drawing/2014/main" id="{08D17941-5B38-4E02-B8D5-9A363700EABB}"/>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8A2FA1-7B40-4E6B-8488-FBC9DA8BAEA8}"/>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29F2FE14-2485-4AF1-A69E-4EFEC4F0F541}"/>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D15DCB1-C038-480B-97FE-81EF1E0F3E27}"/>
              </a:ext>
            </a:extLst>
          </p:cNvPr>
          <p:cNvSpPr/>
          <p:nvPr/>
        </p:nvSpPr>
        <p:spPr>
          <a:xfrm>
            <a:off x="4832500" y="573397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F2BA2182-EC15-251C-77AB-32981888C4A3}"/>
              </a:ext>
            </a:extLst>
          </p:cNvPr>
          <p:cNvGrpSpPr/>
          <p:nvPr/>
        </p:nvGrpSpPr>
        <p:grpSpPr>
          <a:xfrm>
            <a:off x="6076950" y="287117"/>
            <a:ext cx="2438400" cy="1426827"/>
            <a:chOff x="6076950" y="287117"/>
            <a:chExt cx="2438400" cy="1426827"/>
          </a:xfrm>
        </p:grpSpPr>
        <p:pic>
          <p:nvPicPr>
            <p:cNvPr id="9" name="Picture 4" descr="vacuum2-environment">
              <a:extLst>
                <a:ext uri="{FF2B5EF4-FFF2-40B4-BE49-F238E27FC236}">
                  <a16:creationId xmlns:a16="http://schemas.microsoft.com/office/drawing/2014/main" id="{A9B23378-E6B0-456C-CC53-F4D1B6804907}"/>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1" name="TextBox 10">
              <a:extLst>
                <a:ext uri="{FF2B5EF4-FFF2-40B4-BE49-F238E27FC236}">
                  <a16:creationId xmlns:a16="http://schemas.microsoft.com/office/drawing/2014/main" id="{5142837E-B674-1075-34DE-935BA9294588}"/>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2" name="TextBox 11">
              <a:extLst>
                <a:ext uri="{FF2B5EF4-FFF2-40B4-BE49-F238E27FC236}">
                  <a16:creationId xmlns:a16="http://schemas.microsoft.com/office/drawing/2014/main" id="{6B5C5F43-91B0-E1E4-2E0D-6B1ACABAF1F3}"/>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43" name="TextBox 42">
              <a:extLst>
                <a:ext uri="{FF2B5EF4-FFF2-40B4-BE49-F238E27FC236}">
                  <a16:creationId xmlns:a16="http://schemas.microsoft.com/office/drawing/2014/main" id="{A9A9A46C-B358-91F6-0C61-ACF023B6AFB8}"/>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85146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5"/>
            <a:ext cx="7886700" cy="1272179"/>
          </a:xfrm>
        </p:spPr>
        <p:txBody>
          <a:bodyPr>
            <a:normAutofit fontScale="85000" lnSpcReduction="20000"/>
          </a:bodyPr>
          <a:lstStyle/>
          <a:p>
            <a:r>
              <a:rPr lang="en-US" dirty="0"/>
              <a:t>The action sequence [right, suck, left, suck] coerces the world into the goal state 7. It works from any initial state!</a:t>
            </a:r>
          </a:p>
          <a:p>
            <a:r>
              <a:rPr lang="en-US" dirty="0"/>
              <a:t>There are no observations so there is no need for a conditional plan.</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038600" y="4038600"/>
            <a:ext cx="1143000" cy="1676400"/>
          </a:xfrm>
          <a:prstGeom prst="rightArrow">
            <a:avLst>
              <a:gd name="adj1" fmla="val 75837"/>
              <a:gd name="adj2" fmla="val 45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suck, left, suck]</a:t>
            </a:r>
          </a:p>
        </p:txBody>
      </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698CBF6-2F0A-4AE8-8EDE-BCC7CD1AB2E6}"/>
              </a:ext>
            </a:extLst>
          </p:cNvPr>
          <p:cNvGrpSpPr/>
          <p:nvPr/>
        </p:nvGrpSpPr>
        <p:grpSpPr>
          <a:xfrm>
            <a:off x="7086600" y="4343400"/>
            <a:ext cx="1295400" cy="533400"/>
            <a:chOff x="5181600" y="3505200"/>
            <a:chExt cx="1295400" cy="533400"/>
          </a:xfrm>
        </p:grpSpPr>
        <p:cxnSp>
          <p:nvCxnSpPr>
            <p:cNvPr id="42" name="Straight Connector 41">
              <a:extLst>
                <a:ext uri="{FF2B5EF4-FFF2-40B4-BE49-F238E27FC236}">
                  <a16:creationId xmlns:a16="http://schemas.microsoft.com/office/drawing/2014/main" id="{6ED4505F-45EB-4273-BE99-D84D8A617AA9}"/>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E39B5D-66B6-43DB-B252-491BFEE924D8}"/>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FC0533-2537-4AD2-A7FE-C1F83C18117E}"/>
              </a:ext>
            </a:extLst>
          </p:cNvPr>
          <p:cNvGrpSpPr/>
          <p:nvPr/>
        </p:nvGrpSpPr>
        <p:grpSpPr>
          <a:xfrm>
            <a:off x="7086600" y="5867400"/>
            <a:ext cx="1295400" cy="533400"/>
            <a:chOff x="5181600" y="3505200"/>
            <a:chExt cx="1295400" cy="533400"/>
          </a:xfrm>
        </p:grpSpPr>
        <p:cxnSp>
          <p:nvCxnSpPr>
            <p:cNvPr id="45" name="Straight Connector 44">
              <a:extLst>
                <a:ext uri="{FF2B5EF4-FFF2-40B4-BE49-F238E27FC236}">
                  <a16:creationId xmlns:a16="http://schemas.microsoft.com/office/drawing/2014/main" id="{566862AE-7DA8-46EC-A6BC-7A8F3E94832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3648CF5-381A-49F6-A02C-2A74A83D9D7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03C1368-987E-4FDB-AC31-EC449062E531}"/>
              </a:ext>
            </a:extLst>
          </p:cNvPr>
          <p:cNvGrpSpPr/>
          <p:nvPr/>
        </p:nvGrpSpPr>
        <p:grpSpPr>
          <a:xfrm>
            <a:off x="5257800" y="5029200"/>
            <a:ext cx="1295400" cy="533400"/>
            <a:chOff x="5181600" y="3505200"/>
            <a:chExt cx="1295400" cy="533400"/>
          </a:xfrm>
        </p:grpSpPr>
        <p:cxnSp>
          <p:nvCxnSpPr>
            <p:cNvPr id="48" name="Straight Connector 47">
              <a:extLst>
                <a:ext uri="{FF2B5EF4-FFF2-40B4-BE49-F238E27FC236}">
                  <a16:creationId xmlns:a16="http://schemas.microsoft.com/office/drawing/2014/main" id="{2138BD4C-BF76-4CF1-A5AB-1082559A970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C7974E-5929-41E3-B723-7D79143ADF52}"/>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28DA3FB-ADA9-45F7-9260-A7E55859227B}"/>
              </a:ext>
            </a:extLst>
          </p:cNvPr>
          <p:cNvGrpSpPr/>
          <p:nvPr/>
        </p:nvGrpSpPr>
        <p:grpSpPr>
          <a:xfrm>
            <a:off x="5257800" y="4267200"/>
            <a:ext cx="1295400" cy="533400"/>
            <a:chOff x="5181600" y="3505200"/>
            <a:chExt cx="1295400" cy="533400"/>
          </a:xfrm>
        </p:grpSpPr>
        <p:cxnSp>
          <p:nvCxnSpPr>
            <p:cNvPr id="51" name="Straight Connector 50">
              <a:extLst>
                <a:ext uri="{FF2B5EF4-FFF2-40B4-BE49-F238E27FC236}">
                  <a16:creationId xmlns:a16="http://schemas.microsoft.com/office/drawing/2014/main" id="{2C53FD39-16D2-4F5B-97A7-C4A2DB58504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14B6ED-5B52-4A31-95A4-D28F3587F38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8F3B422-2FD7-4A5F-97A8-C400B0DA8066}"/>
              </a:ext>
            </a:extLst>
          </p:cNvPr>
          <p:cNvGrpSpPr/>
          <p:nvPr/>
        </p:nvGrpSpPr>
        <p:grpSpPr>
          <a:xfrm>
            <a:off x="5257800" y="3505200"/>
            <a:ext cx="1295400" cy="533400"/>
            <a:chOff x="5181600" y="3505200"/>
            <a:chExt cx="1295400" cy="533400"/>
          </a:xfrm>
        </p:grpSpPr>
        <p:cxnSp>
          <p:nvCxnSpPr>
            <p:cNvPr id="54" name="Straight Connector 53">
              <a:extLst>
                <a:ext uri="{FF2B5EF4-FFF2-40B4-BE49-F238E27FC236}">
                  <a16:creationId xmlns:a16="http://schemas.microsoft.com/office/drawing/2014/main" id="{1749E73A-6C8D-4474-8821-1A9AF6E9C804}"/>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427A86-00DC-41E4-8656-E1E97704B4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AABF18BC-9F8B-42E6-8C7D-F33A01E8F94F}"/>
              </a:ext>
            </a:extLst>
          </p:cNvPr>
          <p:cNvSpPr/>
          <p:nvPr/>
        </p:nvSpPr>
        <p:spPr>
          <a:xfrm>
            <a:off x="4876800" y="5715000"/>
            <a:ext cx="3581584"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5335349-7CDB-4096-B64C-B4F5C1F3839C}"/>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A289A4F7-C7C0-4626-3A52-6392D7A627F4}"/>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85EE0FBC-8556-6132-A314-40D865EC88B9}"/>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9146E74C-98D0-ED23-2B46-15C119D16D2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0" name="TextBox 9">
              <a:extLst>
                <a:ext uri="{FF2B5EF4-FFF2-40B4-BE49-F238E27FC236}">
                  <a16:creationId xmlns:a16="http://schemas.microsoft.com/office/drawing/2014/main" id="{73EBC757-803B-634F-DDF4-57CDB20E43DA}"/>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1" name="TextBox 10">
              <a:extLst>
                <a:ext uri="{FF2B5EF4-FFF2-40B4-BE49-F238E27FC236}">
                  <a16:creationId xmlns:a16="http://schemas.microsoft.com/office/drawing/2014/main" id="{675FF339-9E24-5119-2320-2B8BCBFBF8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06604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6AA-2284-4C9E-853C-90BBDA527698}"/>
              </a:ext>
            </a:extLst>
          </p:cNvPr>
          <p:cNvSpPr>
            <a:spLocks noGrp="1"/>
          </p:cNvSpPr>
          <p:nvPr>
            <p:ph type="title"/>
          </p:nvPr>
        </p:nvSpPr>
        <p:spPr>
          <a:xfrm>
            <a:off x="628650" y="365127"/>
            <a:ext cx="5291757" cy="1006474"/>
          </a:xfrm>
        </p:spPr>
        <p:txBody>
          <a:bodyPr>
            <a:noAutofit/>
          </a:bodyPr>
          <a:lstStyle/>
          <a:p>
            <a:r>
              <a:rPr lang="en-US" sz="2800" dirty="0"/>
              <a:t>Example: The reachable belief-state space for the deterministic, </a:t>
            </a:r>
            <a:r>
              <a:rPr lang="en-US" sz="2800" dirty="0" err="1"/>
              <a:t>sensorless</a:t>
            </a:r>
            <a:r>
              <a:rPr lang="en-US" sz="2800" dirty="0"/>
              <a:t> vacuum world</a:t>
            </a:r>
          </a:p>
        </p:txBody>
      </p:sp>
      <p:pic>
        <p:nvPicPr>
          <p:cNvPr id="7" name="Content Placeholder 6">
            <a:extLst>
              <a:ext uri="{FF2B5EF4-FFF2-40B4-BE49-F238E27FC236}">
                <a16:creationId xmlns:a16="http://schemas.microsoft.com/office/drawing/2014/main" id="{62731291-A5B2-422E-87D4-0FE49A361110}"/>
              </a:ext>
            </a:extLst>
          </p:cNvPr>
          <p:cNvPicPr>
            <a:picLocks noGrp="1" noChangeAspect="1"/>
          </p:cNvPicPr>
          <p:nvPr>
            <p:ph idx="1"/>
          </p:nvPr>
        </p:nvPicPr>
        <p:blipFill>
          <a:blip r:embed="rId2"/>
          <a:stretch>
            <a:fillRect/>
          </a:stretch>
        </p:blipFill>
        <p:spPr>
          <a:xfrm>
            <a:off x="457200" y="1366771"/>
            <a:ext cx="6346936" cy="5262629"/>
          </a:xfrm>
          <a:prstGeom prst="rect">
            <a:avLst/>
          </a:prstGeom>
        </p:spPr>
      </p:pic>
      <p:cxnSp>
        <p:nvCxnSpPr>
          <p:cNvPr id="12" name="Straight Arrow Connector 11">
            <a:extLst>
              <a:ext uri="{FF2B5EF4-FFF2-40B4-BE49-F238E27FC236}">
                <a16:creationId xmlns:a16="http://schemas.microsoft.com/office/drawing/2014/main" id="{E13A95D7-3F60-4253-8F6F-09D436DD41FC}"/>
              </a:ext>
            </a:extLst>
          </p:cNvPr>
          <p:cNvCxnSpPr>
            <a:cxnSpLocks/>
          </p:cNvCxnSpPr>
          <p:nvPr/>
        </p:nvCxnSpPr>
        <p:spPr>
          <a:xfrm>
            <a:off x="4800600" y="2667000"/>
            <a:ext cx="381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96C2-90B4-4235-AB6C-4CEF95975E59}"/>
              </a:ext>
            </a:extLst>
          </p:cNvPr>
          <p:cNvCxnSpPr>
            <a:cxnSpLocks/>
          </p:cNvCxnSpPr>
          <p:nvPr/>
        </p:nvCxnSpPr>
        <p:spPr>
          <a:xfrm>
            <a:off x="6248400" y="2895600"/>
            <a:ext cx="0" cy="1752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3A9716-9D40-40DB-9C41-4AF313D8EA3D}"/>
              </a:ext>
            </a:extLst>
          </p:cNvPr>
          <p:cNvCxnSpPr>
            <a:cxnSpLocks/>
          </p:cNvCxnSpPr>
          <p:nvPr/>
        </p:nvCxnSpPr>
        <p:spPr>
          <a:xfrm>
            <a:off x="6096000" y="5491230"/>
            <a:ext cx="0" cy="299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7CCD9C-C90A-4A11-8601-E470F098C071}"/>
              </a:ext>
            </a:extLst>
          </p:cNvPr>
          <p:cNvCxnSpPr>
            <a:cxnSpLocks/>
          </p:cNvCxnSpPr>
          <p:nvPr/>
        </p:nvCxnSpPr>
        <p:spPr>
          <a:xfrm flipH="1">
            <a:off x="4953000" y="6172200"/>
            <a:ext cx="8382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85F0F42-7963-42F2-AED0-04EC08EC177A}"/>
              </a:ext>
            </a:extLst>
          </p:cNvPr>
          <p:cNvSpPr/>
          <p:nvPr/>
        </p:nvSpPr>
        <p:spPr>
          <a:xfrm>
            <a:off x="2133600" y="5715000"/>
            <a:ext cx="2819398" cy="838191"/>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5" name="Rectangle 24">
            <a:extLst>
              <a:ext uri="{FF2B5EF4-FFF2-40B4-BE49-F238E27FC236}">
                <a16:creationId xmlns:a16="http://schemas.microsoft.com/office/drawing/2014/main" id="{699CC86B-8945-4B8A-A55B-AD89EE4C13EB}"/>
              </a:ext>
            </a:extLst>
          </p:cNvPr>
          <p:cNvSpPr/>
          <p:nvPr/>
        </p:nvSpPr>
        <p:spPr>
          <a:xfrm>
            <a:off x="6638764" y="4976336"/>
            <a:ext cx="2438399" cy="1477328"/>
          </a:xfrm>
          <a:prstGeom prst="rect">
            <a:avLst/>
          </a:prstGeom>
        </p:spPr>
        <p:txBody>
          <a:bodyPr wrap="square">
            <a:spAutoFit/>
          </a:bodyPr>
          <a:lstStyle/>
          <a:p>
            <a:pPr algn="ctr"/>
            <a:r>
              <a:rPr lang="en-US" b="1" dirty="0">
                <a:solidFill>
                  <a:srgbClr val="FF0000"/>
                </a:solidFill>
              </a:rPr>
              <a:t>No observations, so we get a solution sequence from an initial belief state:</a:t>
            </a:r>
          </a:p>
          <a:p>
            <a:pPr algn="ctr"/>
            <a:r>
              <a:rPr lang="en-US" b="1" dirty="0">
                <a:solidFill>
                  <a:srgbClr val="FF0000"/>
                </a:solidFill>
              </a:rPr>
              <a:t>[Right, Suck, Left, Suck] </a:t>
            </a:r>
          </a:p>
        </p:txBody>
      </p:sp>
      <p:sp>
        <p:nvSpPr>
          <p:cNvPr id="3" name="TextBox 2">
            <a:extLst>
              <a:ext uri="{FF2B5EF4-FFF2-40B4-BE49-F238E27FC236}">
                <a16:creationId xmlns:a16="http://schemas.microsoft.com/office/drawing/2014/main" id="{CABAD52D-539F-40DF-BA49-DF34C0D5704F}"/>
              </a:ext>
            </a:extLst>
          </p:cNvPr>
          <p:cNvSpPr txBox="1"/>
          <p:nvPr/>
        </p:nvSpPr>
        <p:spPr>
          <a:xfrm>
            <a:off x="4495809" y="3033236"/>
            <a:ext cx="685791"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Initial belief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F8F972-FE69-4409-8F22-F047739897FD}"/>
                  </a:ext>
                </a:extLst>
              </p:cNvPr>
              <p:cNvSpPr txBox="1"/>
              <p:nvPr/>
            </p:nvSpPr>
            <p:spPr>
              <a:xfrm>
                <a:off x="6960679" y="1759059"/>
                <a:ext cx="2035064" cy="23083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Size of the belief state space depends on the number of states </a:t>
                </a:r>
                <a14:m>
                  <m:oMath xmlns:m="http://schemas.openxmlformats.org/officeDocument/2006/math">
                    <m:r>
                      <a:rPr lang="en-US" sz="1600" b="0" i="1" smtClean="0">
                        <a:latin typeface="Cambria Math" panose="02040503050406030204" pitchFamily="18" charset="0"/>
                      </a:rPr>
                      <m:t>𝑁</m:t>
                    </m:r>
                  </m:oMath>
                </a14:m>
                <a:r>
                  <a:rPr lang="en-US" sz="1600" dirty="0"/>
                  <a:t>:</a:t>
                </a:r>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𝑠</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𝑁</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8</m:t>
                          </m:r>
                        </m:sup>
                      </m:sSup>
                      <m:r>
                        <a:rPr lang="en-US" sz="1600" b="0" i="1" smtClean="0">
                          <a:latin typeface="Cambria Math" panose="02040503050406030204" pitchFamily="18" charset="0"/>
                          <a:ea typeface="Cambria Math" panose="02040503050406030204" pitchFamily="18" charset="0"/>
                        </a:rPr>
                        <m:t>=256</m:t>
                      </m:r>
                    </m:oMath>
                  </m:oMathPara>
                </a14:m>
                <a:endParaRPr lang="en-US" sz="1600" dirty="0"/>
              </a:p>
              <a:p>
                <a:endParaRPr lang="en-US" sz="1600" dirty="0"/>
              </a:p>
              <a:p>
                <a:r>
                  <a:rPr lang="en-US" sz="1600" dirty="0"/>
                  <a:t>Only a small fraction (12 states) are reachable.</a:t>
                </a:r>
              </a:p>
            </p:txBody>
          </p:sp>
        </mc:Choice>
        <mc:Fallback xmlns="">
          <p:sp>
            <p:nvSpPr>
              <p:cNvPr id="4" name="TextBox 3">
                <a:extLst>
                  <a:ext uri="{FF2B5EF4-FFF2-40B4-BE49-F238E27FC236}">
                    <a16:creationId xmlns:a16="http://schemas.microsoft.com/office/drawing/2014/main" id="{5FF8F972-FE69-4409-8F22-F047739897FD}"/>
                  </a:ext>
                </a:extLst>
              </p:cNvPr>
              <p:cNvSpPr txBox="1">
                <a:spLocks noRot="1" noChangeAspect="1" noMove="1" noResize="1" noEditPoints="1" noAdjustHandles="1" noChangeArrowheads="1" noChangeShapeType="1" noTextEdit="1"/>
              </p:cNvSpPr>
              <p:nvPr/>
            </p:nvSpPr>
            <p:spPr>
              <a:xfrm>
                <a:off x="6960679" y="1759059"/>
                <a:ext cx="2035064" cy="2308324"/>
              </a:xfrm>
              <a:prstGeom prst="rect">
                <a:avLst/>
              </a:prstGeom>
              <a:blipFill>
                <a:blip r:embed="rId3"/>
                <a:stretch>
                  <a:fillRect l="-1488" t="-526" r="-1488" b="-236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68199D7-33A3-01E0-685D-F171C5CEB928}"/>
              </a:ext>
            </a:extLst>
          </p:cNvPr>
          <p:cNvGrpSpPr/>
          <p:nvPr/>
        </p:nvGrpSpPr>
        <p:grpSpPr>
          <a:xfrm>
            <a:off x="6076950" y="287117"/>
            <a:ext cx="2438400" cy="1426827"/>
            <a:chOff x="6076950" y="287117"/>
            <a:chExt cx="2438400" cy="1426827"/>
          </a:xfrm>
        </p:grpSpPr>
        <p:pic>
          <p:nvPicPr>
            <p:cNvPr id="6" name="Picture 4" descr="vacuum2-environment">
              <a:extLst>
                <a:ext uri="{FF2B5EF4-FFF2-40B4-BE49-F238E27FC236}">
                  <a16:creationId xmlns:a16="http://schemas.microsoft.com/office/drawing/2014/main" id="{0CE453E3-0479-7F58-4287-C58D98776C28}"/>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44181F4D-97F0-7999-9FEE-72154C0FC29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9" name="TextBox 8">
              <a:extLst>
                <a:ext uri="{FF2B5EF4-FFF2-40B4-BE49-F238E27FC236}">
                  <a16:creationId xmlns:a16="http://schemas.microsoft.com/office/drawing/2014/main" id="{E95389BC-DAE4-6D4F-FC45-29823E91E51C}"/>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0" name="TextBox 9">
              <a:extLst>
                <a:ext uri="{FF2B5EF4-FFF2-40B4-BE49-F238E27FC236}">
                  <a16:creationId xmlns:a16="http://schemas.microsoft.com/office/drawing/2014/main" id="{1F4BC94E-63BD-F130-7190-C07AB9DB4FE2}"/>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12767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156C93-B2A1-45A3-BEB7-2B12E7E04323}"/>
              </a:ext>
            </a:extLst>
          </p:cNvPr>
          <p:cNvSpPr>
            <a:spLocks noGrp="1"/>
          </p:cNvSpPr>
          <p:nvPr>
            <p:ph type="title"/>
          </p:nvPr>
        </p:nvSpPr>
        <p:spPr>
          <a:xfrm>
            <a:off x="381000" y="559678"/>
            <a:ext cx="2866436" cy="4952492"/>
          </a:xfrm>
        </p:spPr>
        <p:txBody>
          <a:bodyPr>
            <a:normAutofit/>
          </a:bodyPr>
          <a:lstStyle/>
          <a:p>
            <a:r>
              <a:rPr lang="en-US" sz="2800" dirty="0">
                <a:solidFill>
                  <a:schemeClr val="bg1"/>
                </a:solidFill>
              </a:rPr>
              <a:t>Types of uncertainty in the environment*</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C41F6C8-0689-4C55-BF6C-186498FC0192}"/>
              </a:ext>
            </a:extLst>
          </p:cNvPr>
          <p:cNvGraphicFramePr>
            <a:graphicFrameLocks noGrp="1"/>
          </p:cNvGraphicFramePr>
          <p:nvPr>
            <p:ph idx="1"/>
            <p:extLst>
              <p:ext uri="{D42A27DB-BD31-4B8C-83A1-F6EECF244321}">
                <p14:modId xmlns:p14="http://schemas.microsoft.com/office/powerpoint/2010/main" val="3160797950"/>
              </p:ext>
            </p:extLst>
          </p:nvPr>
        </p:nvGraphicFramePr>
        <p:xfrm>
          <a:off x="3886200" y="568325"/>
          <a:ext cx="46863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F805E52B-A609-41F5-A7CB-87B18EBB6365}"/>
              </a:ext>
            </a:extLst>
          </p:cNvPr>
          <p:cNvSpPr/>
          <p:nvPr/>
        </p:nvSpPr>
        <p:spPr>
          <a:xfrm>
            <a:off x="152400" y="6199730"/>
            <a:ext cx="3070860" cy="584775"/>
          </a:xfrm>
          <a:prstGeom prst="rect">
            <a:avLst/>
          </a:prstGeom>
        </p:spPr>
        <p:txBody>
          <a:bodyPr wrap="square">
            <a:spAutoFit/>
          </a:bodyPr>
          <a:lstStyle/>
          <a:p>
            <a:pPr algn="ctr"/>
            <a:r>
              <a:rPr lang="en-US" sz="1600" dirty="0">
                <a:solidFill>
                  <a:schemeClr val="bg2">
                    <a:lumMod val="75000"/>
                  </a:schemeClr>
                </a:solidFill>
              </a:rPr>
              <a:t>* we will quantify uncertainty with probabilities later.</a:t>
            </a:r>
          </a:p>
        </p:txBody>
      </p:sp>
    </p:spTree>
    <p:extLst>
      <p:ext uri="{BB962C8B-B14F-4D97-AF65-F5344CB8AC3E}">
        <p14:creationId xmlns:p14="http://schemas.microsoft.com/office/powerpoint/2010/main" val="1960152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1B57-4DD5-43AD-A9A6-6131752B8D4C}"/>
              </a:ext>
            </a:extLst>
          </p:cNvPr>
          <p:cNvSpPr>
            <a:spLocks noGrp="1"/>
          </p:cNvSpPr>
          <p:nvPr>
            <p:ph type="title"/>
          </p:nvPr>
        </p:nvSpPr>
        <p:spPr/>
        <p:txBody>
          <a:bodyPr/>
          <a:lstStyle/>
          <a:p>
            <a:r>
              <a:rPr lang="en-US" dirty="0"/>
              <a:t>Finding a Solution Sequence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4D24E-3A83-4A7C-B542-EC45CB021368}"/>
                  </a:ext>
                </a:extLst>
              </p:cNvPr>
              <p:cNvSpPr>
                <a:spLocks noGrp="1"/>
              </p:cNvSpPr>
              <p:nvPr>
                <p:ph idx="1"/>
              </p:nvPr>
            </p:nvSpPr>
            <p:spPr>
              <a:xfrm>
                <a:off x="628650" y="2133600"/>
                <a:ext cx="7886700" cy="4343401"/>
              </a:xfrm>
            </p:spPr>
            <p:txBody>
              <a:bodyPr>
                <a:normAutofit fontScale="62500" lnSpcReduction="20000"/>
              </a:bodyPr>
              <a:lstStyle/>
              <a:p>
                <a:pPr marL="0" indent="0">
                  <a:buNone/>
                </a:pPr>
                <a:r>
                  <a:rPr lang="en-US" dirty="0"/>
                  <a:t>Formulate as a regular search and solve with DFS, BFS or A*:</a:t>
                </a:r>
              </a:p>
              <a:p>
                <a:r>
                  <a:rPr lang="en-US" b="1" dirty="0"/>
                  <a:t>States</a:t>
                </a:r>
                <a:r>
                  <a:rPr lang="en-US" dirty="0"/>
                  <a:t>: All belief states (=powerset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𝒫</m:t>
                        </m:r>
                      </m:e>
                      <m:sub>
                        <m:r>
                          <a:rPr lang="en-US" b="0" i="1" smtClean="0">
                            <a:latin typeface="Cambria Math" panose="02040503050406030204" pitchFamily="18" charset="0"/>
                            <a:ea typeface="Cambria Math" panose="02040503050406030204" pitchFamily="18" charset="0"/>
                          </a:rPr>
                          <m:t>𝑠</m:t>
                        </m:r>
                      </m:sub>
                    </m:sSub>
                  </m:oMath>
                </a14:m>
                <a:r>
                  <a:rPr lang="en-US" dirty="0"/>
                  <a:t> of states of size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𝑁</m:t>
                        </m:r>
                      </m:sup>
                    </m:sSup>
                  </m:oMath>
                </a14:m>
                <a:r>
                  <a:rPr lang="en-US" dirty="0"/>
                  <a:t> for N states)</a:t>
                </a:r>
              </a:p>
              <a:p>
                <a:r>
                  <a:rPr lang="en-US" b="1" dirty="0"/>
                  <a:t>Initial state: </a:t>
                </a:r>
                <a:r>
                  <a:rPr lang="en-US" dirty="0"/>
                  <a:t>Often the belief state consisting of all states.</a:t>
                </a:r>
              </a:p>
              <a:p>
                <a:r>
                  <a:rPr lang="en-US" b="1" dirty="0"/>
                  <a:t>Actions: </a:t>
                </a:r>
                <a:r>
                  <a:rPr lang="en-US" dirty="0"/>
                  <a:t>Actions of a belief state are the union of the possible actions for all the states it contains.</a:t>
                </a:r>
              </a:p>
              <a:p>
                <a:r>
                  <a:rPr lang="en-US" b="1" dirty="0"/>
                  <a:t>Transition model: </a:t>
                </a:r>
                <a14:m>
                  <m:oMath xmlns:m="http://schemas.openxmlformats.org/officeDocument/2006/math">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𝑏</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𝑅𝑒𝑠𝑢𝑙𝑡𝑠</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𝑏</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 </m:t>
                    </m:r>
                    <m:r>
                      <a:rPr lang="en-US" sz="2900" b="0" i="1" smtClean="0">
                        <a:latin typeface="Cambria Math" panose="02040503050406030204" pitchFamily="18" charset="0"/>
                      </a:rPr>
                      <m:t>𝑎𝑛𝑑</m:t>
                    </m:r>
                    <m:r>
                      <a:rPr lang="en-US" sz="2900" b="0" i="1" smtClean="0">
                        <a:latin typeface="Cambria Math" panose="02040503050406030204" pitchFamily="18" charset="0"/>
                      </a:rPr>
                      <m:t> </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𝑏</m:t>
                    </m:r>
                    <m:r>
                      <a:rPr lang="en-US" sz="2900" b="0" i="1" smtClean="0">
                        <a:latin typeface="Cambria Math" panose="02040503050406030204" pitchFamily="18" charset="0"/>
                      </a:rPr>
                      <m:t>}</m:t>
                    </m:r>
                  </m:oMath>
                </a14:m>
                <a:endParaRPr lang="en-US" sz="2400" dirty="0"/>
              </a:p>
              <a:p>
                <a:r>
                  <a:rPr lang="en-US" b="1" dirty="0"/>
                  <a:t>Goal test: </a:t>
                </a:r>
                <a:r>
                  <a:rPr lang="en-US" dirty="0"/>
                  <a:t>Are all states in the belief state goal states?</a:t>
                </a:r>
              </a:p>
              <a:p>
                <a:r>
                  <a:rPr lang="en-US" b="1" dirty="0"/>
                  <a:t>Simplifying property: </a:t>
                </a:r>
                <a:r>
                  <a:rPr lang="en-US" dirty="0"/>
                  <a:t>If a belief state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i="1" dirty="0" smtClean="0">
                        <a:latin typeface="Cambria Math" panose="02040503050406030204" pitchFamily="18" charset="0"/>
                      </a:rPr>
                      <m:t>={1,2,3,4,5}</m:t>
                    </m:r>
                  </m:oMath>
                </a14:m>
                <a:r>
                  <a:rPr lang="en-US" dirty="0"/>
                  <a:t>) is solvable (i.e., there is a sequence of actions that coerce all states to only goal states), then belief states that are subsets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 {2,5}</m:t>
                    </m:r>
                  </m:oMath>
                </a14:m>
                <a:r>
                  <a:rPr lang="en-US" dirty="0"/>
                  <a:t>) are also solved using the same action sequence. Used to prune the search tree.</a:t>
                </a:r>
              </a:p>
              <a:p>
                <a:endParaRPr lang="en-US" dirty="0"/>
              </a:p>
              <a:p>
                <a:pPr marL="0" indent="0">
                  <a:buNone/>
                </a:pPr>
                <a:r>
                  <a:rPr lang="en-US" b="1" dirty="0"/>
                  <a:t>Other approach</a:t>
                </a:r>
                <a:r>
                  <a:rPr lang="en-US" dirty="0"/>
                  <a:t>: </a:t>
                </a:r>
              </a:p>
              <a:p>
                <a:r>
                  <a:rPr lang="en-US" b="1" dirty="0"/>
                  <a:t>Incremental belief-state search</a:t>
                </a:r>
                <a:r>
                  <a:rPr lang="en-US" dirty="0"/>
                  <a:t>. Generate a solution that works for one state and check if it also works for all other states. If it does not, then modify the solution slightly. This is similar to local search.</a:t>
                </a:r>
              </a:p>
              <a:p>
                <a:endParaRPr lang="en-US" dirty="0"/>
              </a:p>
            </p:txBody>
          </p:sp>
        </mc:Choice>
        <mc:Fallback xmlns="">
          <p:sp>
            <p:nvSpPr>
              <p:cNvPr id="3" name="Content Placeholder 2">
                <a:extLst>
                  <a:ext uri="{FF2B5EF4-FFF2-40B4-BE49-F238E27FC236}">
                    <a16:creationId xmlns:a16="http://schemas.microsoft.com/office/drawing/2014/main" id="{5D74D24E-3A83-4A7C-B542-EC45CB021368}"/>
                  </a:ext>
                </a:extLst>
              </p:cNvPr>
              <p:cNvSpPr>
                <a:spLocks noGrp="1" noRot="1" noChangeAspect="1" noMove="1" noResize="1" noEditPoints="1" noAdjustHandles="1" noChangeArrowheads="1" noChangeShapeType="1" noTextEdit="1"/>
              </p:cNvSpPr>
              <p:nvPr>
                <p:ph idx="1"/>
              </p:nvPr>
            </p:nvSpPr>
            <p:spPr>
              <a:xfrm>
                <a:off x="628650" y="2133600"/>
                <a:ext cx="7886700" cy="4343401"/>
              </a:xfrm>
              <a:blipFill>
                <a:blip r:embed="rId2"/>
                <a:stretch>
                  <a:fillRect l="-618" t="-2244" r="-155" b="-1683"/>
                </a:stretch>
              </a:blipFill>
            </p:spPr>
            <p:txBody>
              <a:bodyPr/>
              <a:lstStyle/>
              <a:p>
                <a:r>
                  <a:rPr lang="en-US">
                    <a:noFill/>
                  </a:rPr>
                  <a:t> </a:t>
                </a:r>
              </a:p>
            </p:txBody>
          </p:sp>
        </mc:Fallback>
      </mc:AlternateContent>
      <p:sp>
        <p:nvSpPr>
          <p:cNvPr id="4" name="Callout: Line 3">
            <a:extLst>
              <a:ext uri="{FF2B5EF4-FFF2-40B4-BE49-F238E27FC236}">
                <a16:creationId xmlns:a16="http://schemas.microsoft.com/office/drawing/2014/main" id="{6331BEB8-9C9D-43E2-AE7E-9D9F0D246238}"/>
              </a:ext>
            </a:extLst>
          </p:cNvPr>
          <p:cNvSpPr/>
          <p:nvPr/>
        </p:nvSpPr>
        <p:spPr>
          <a:xfrm>
            <a:off x="5867400" y="1350108"/>
            <a:ext cx="3048000" cy="681162"/>
          </a:xfrm>
          <a:prstGeom prst="borderCallout1">
            <a:avLst>
              <a:gd name="adj1" fmla="val 34734"/>
              <a:gd name="adj2" fmla="val -3950"/>
              <a:gd name="adj3" fmla="val 172510"/>
              <a:gd name="adj4" fmla="val -47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Note</a:t>
            </a:r>
            <a:r>
              <a:rPr lang="en-US" sz="1600" dirty="0"/>
              <a:t>: State space size makes this impractical for larger problems!</a:t>
            </a:r>
          </a:p>
        </p:txBody>
      </p:sp>
    </p:spTree>
    <p:extLst>
      <p:ext uri="{BB962C8B-B14F-4D97-AF65-F5344CB8AC3E}">
        <p14:creationId xmlns:p14="http://schemas.microsoft.com/office/powerpoint/2010/main" val="17125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4809833" y="640082"/>
            <a:ext cx="3854106" cy="1180346"/>
          </a:xfrm>
          <a:noFill/>
        </p:spPr>
        <p:txBody>
          <a:bodyPr vert="horz" lIns="91440" tIns="45720" rIns="91440" bIns="45720" rtlCol="0" anchor="b">
            <a:normAutofit/>
          </a:bodyPr>
          <a:lstStyle/>
          <a:p>
            <a:pPr algn="ctr"/>
            <a:r>
              <a:rPr lang="en-US" kern="1200" dirty="0">
                <a:solidFill>
                  <a:schemeClr val="tx1"/>
                </a:solidFill>
                <a:latin typeface="+mj-lt"/>
                <a:ea typeface="+mj-ea"/>
                <a:cs typeface="+mj-cs"/>
              </a:rPr>
              <a:t>Case Study</a:t>
            </a:r>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4789595" y="1957506"/>
            <a:ext cx="3854107" cy="4260392"/>
          </a:xfrm>
          <a:noFill/>
        </p:spPr>
        <p:txBody>
          <a:bodyPr vert="horz" lIns="91440" tIns="45720" rIns="91440" bIns="45720" rtlCol="0">
            <a:normAutofit/>
          </a:bodyPr>
          <a:lstStyle/>
          <a:p>
            <a:pPr algn="ctr"/>
            <a:r>
              <a:rPr lang="en-US" sz="1600" dirty="0"/>
              <a:t>The agent</a:t>
            </a:r>
            <a:r>
              <a:rPr lang="en-US" sz="1600" kern="1200" dirty="0">
                <a:solidFill>
                  <a:schemeClr val="tx1"/>
                </a:solidFill>
                <a:latin typeface="+mn-lt"/>
                <a:ea typeface="+mn-ea"/>
                <a:cs typeface="+mn-cs"/>
              </a:rPr>
              <a:t> can move up, down right, left.</a:t>
            </a:r>
            <a:endParaRPr lang="en-US" sz="1600" dirty="0"/>
          </a:p>
          <a:p>
            <a:pPr algn="ctr"/>
            <a:r>
              <a:rPr lang="en-US" sz="1600" dirty="0"/>
              <a:t>The agent has </a:t>
            </a:r>
            <a:r>
              <a:rPr lang="en-US" sz="1600" b="1" dirty="0"/>
              <a:t>no sensors </a:t>
            </a:r>
            <a:r>
              <a:rPr lang="en-US" sz="1600" dirty="0"/>
              <a:t>and does not know its current location.</a:t>
            </a:r>
            <a:endParaRPr lang="en-US" sz="1600" kern="1200" dirty="0">
              <a:solidFill>
                <a:schemeClr val="tx1"/>
              </a:solidFill>
              <a:latin typeface="+mn-lt"/>
              <a:ea typeface="+mn-ea"/>
              <a:cs typeface="+mn-cs"/>
            </a:endParaRPr>
          </a:p>
          <a:p>
            <a:pPr algn="ctr"/>
            <a:r>
              <a:rPr lang="en-US" sz="1600" b="1" kern="1200" dirty="0">
                <a:solidFill>
                  <a:srgbClr val="FF0000"/>
                </a:solidFill>
                <a:latin typeface="+mn-lt"/>
                <a:ea typeface="+mn-ea"/>
                <a:cs typeface="+mn-cs"/>
              </a:rPr>
              <a:t>1. Can you navigate to the goal location? How?</a:t>
            </a:r>
          </a:p>
          <a:p>
            <a:pPr algn="ctr"/>
            <a:endParaRPr lang="en-US" sz="1600" b="1" kern="1200" dirty="0">
              <a:solidFill>
                <a:srgbClr val="FF0000"/>
              </a:solidFill>
              <a:latin typeface="+mn-lt"/>
              <a:ea typeface="+mn-ea"/>
              <a:cs typeface="+mn-cs"/>
            </a:endParaRPr>
          </a:p>
          <a:p>
            <a:pPr algn="ctr"/>
            <a:endParaRPr lang="en-US" sz="1600" b="1" kern="1200" dirty="0">
              <a:solidFill>
                <a:srgbClr val="FF0000"/>
              </a:solidFill>
              <a:latin typeface="+mn-lt"/>
              <a:ea typeface="+mn-ea"/>
              <a:cs typeface="+mn-cs"/>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2. What would you need to know about the environment?</a:t>
            </a:r>
          </a:p>
          <a:p>
            <a:pPr algn="ctr"/>
            <a:endParaRPr lang="en-US" sz="1600" b="1" dirty="0">
              <a:solidFill>
                <a:srgbClr val="FF0000"/>
              </a:solidFill>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3. </a:t>
            </a:r>
            <a:r>
              <a:rPr lang="en-US" sz="1600" b="1" dirty="0">
                <a:solidFill>
                  <a:srgbClr val="FF0000"/>
                </a:solidFill>
              </a:rPr>
              <a:t>What type of agent can do this?</a:t>
            </a:r>
            <a:endParaRPr lang="en-US" sz="1600" b="1" kern="1200" dirty="0">
              <a:solidFill>
                <a:srgbClr val="FF0000"/>
              </a:solidFill>
              <a:latin typeface="+mn-lt"/>
              <a:ea typeface="+mn-ea"/>
              <a:cs typeface="+mn-cs"/>
            </a:endParaRPr>
          </a:p>
        </p:txBody>
      </p:sp>
      <p:sp>
        <p:nvSpPr>
          <p:cNvPr id="12" name="Rectangle 11">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580687"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3606882"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CA81A1-90E8-F0DA-1224-8F4EAE991C6A}"/>
              </a:ext>
            </a:extLst>
          </p:cNvPr>
          <p:cNvSpPr/>
          <p:nvPr/>
        </p:nvSpPr>
        <p:spPr>
          <a:xfrm>
            <a:off x="762000" y="1066800"/>
            <a:ext cx="2743200" cy="4876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744F6B79-AA92-AFD9-43E8-E7588E2384CC}"/>
              </a:ext>
            </a:extLst>
          </p:cNvPr>
          <p:cNvSpPr/>
          <p:nvPr/>
        </p:nvSpPr>
        <p:spPr>
          <a:xfrm>
            <a:off x="1638300" y="389128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2D049EEA-9194-EA97-E59A-5E0163830B07}"/>
              </a:ext>
            </a:extLst>
          </p:cNvPr>
          <p:cNvCxnSpPr/>
          <p:nvPr/>
        </p:nvCxnSpPr>
        <p:spPr>
          <a:xfrm flipV="1">
            <a:off x="1828800" y="35052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3F16D2-BE69-2578-8A72-47A4E1CCA104}"/>
              </a:ext>
            </a:extLst>
          </p:cNvPr>
          <p:cNvCxnSpPr>
            <a:cxnSpLocks/>
          </p:cNvCxnSpPr>
          <p:nvPr/>
        </p:nvCxnSpPr>
        <p:spPr>
          <a:xfrm>
            <a:off x="1828800" y="4343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90EBD7-D545-49CE-CEE4-A03A4A71E28B}"/>
              </a:ext>
            </a:extLst>
          </p:cNvPr>
          <p:cNvCxnSpPr>
            <a:cxnSpLocks/>
          </p:cNvCxnSpPr>
          <p:nvPr/>
        </p:nvCxnSpPr>
        <p:spPr>
          <a:xfrm flipH="1">
            <a:off x="1219200" y="408178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F26E81-553B-6871-A23E-44FE07D4D30C}"/>
              </a:ext>
            </a:extLst>
          </p:cNvPr>
          <p:cNvCxnSpPr>
            <a:cxnSpLocks/>
          </p:cNvCxnSpPr>
          <p:nvPr/>
        </p:nvCxnSpPr>
        <p:spPr>
          <a:xfrm>
            <a:off x="2095500" y="4081780"/>
            <a:ext cx="34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219C5A9-A851-5D00-D014-4A6A1285925E}"/>
              </a:ext>
            </a:extLst>
          </p:cNvPr>
          <p:cNvSpPr txBox="1"/>
          <p:nvPr/>
        </p:nvSpPr>
        <p:spPr>
          <a:xfrm>
            <a:off x="2133600" y="1605283"/>
            <a:ext cx="953851" cy="923330"/>
          </a:xfrm>
          <a:prstGeom prst="rect">
            <a:avLst/>
          </a:prstGeom>
          <a:noFill/>
        </p:spPr>
        <p:txBody>
          <a:bodyPr wrap="none" rtlCol="0">
            <a:spAutoFit/>
          </a:bodyPr>
          <a:lstStyle/>
          <a:p>
            <a:pPr algn="ctr"/>
            <a:r>
              <a:rPr lang="en-US" b="1" dirty="0">
                <a:solidFill>
                  <a:srgbClr val="FF0000"/>
                </a:solidFill>
              </a:rPr>
              <a:t>x</a:t>
            </a:r>
          </a:p>
          <a:p>
            <a:pPr algn="ctr"/>
            <a:r>
              <a:rPr lang="en-US" b="1" dirty="0">
                <a:solidFill>
                  <a:srgbClr val="FF0000"/>
                </a:solidFill>
              </a:rPr>
              <a:t>Goal</a:t>
            </a:r>
          </a:p>
          <a:p>
            <a:pPr algn="ctr"/>
            <a:r>
              <a:rPr lang="en-US" b="1" dirty="0">
                <a:solidFill>
                  <a:srgbClr val="FF0000"/>
                </a:solidFill>
              </a:rPr>
              <a:t>location</a:t>
            </a:r>
          </a:p>
        </p:txBody>
      </p:sp>
      <p:cxnSp>
        <p:nvCxnSpPr>
          <p:cNvPr id="35" name="Straight Arrow Connector 34">
            <a:extLst>
              <a:ext uri="{FF2B5EF4-FFF2-40B4-BE49-F238E27FC236}">
                <a16:creationId xmlns:a16="http://schemas.microsoft.com/office/drawing/2014/main" id="{2018B710-D246-CC9B-F19E-3E5F39E88C7E}"/>
              </a:ext>
            </a:extLst>
          </p:cNvPr>
          <p:cNvCxnSpPr>
            <a:cxnSpLocks/>
          </p:cNvCxnSpPr>
          <p:nvPr/>
        </p:nvCxnSpPr>
        <p:spPr>
          <a:xfrm>
            <a:off x="762000" y="914400"/>
            <a:ext cx="2743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D6A355-2AAA-8966-0E93-0F5725457348}"/>
              </a:ext>
            </a:extLst>
          </p:cNvPr>
          <p:cNvCxnSpPr>
            <a:cxnSpLocks/>
          </p:cNvCxnSpPr>
          <p:nvPr/>
        </p:nvCxnSpPr>
        <p:spPr>
          <a:xfrm flipV="1">
            <a:off x="3657600" y="1066800"/>
            <a:ext cx="0" cy="4876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FEE2A1A-243B-B82F-982B-8AA1E159A2C2}"/>
              </a:ext>
            </a:extLst>
          </p:cNvPr>
          <p:cNvSpPr txBox="1"/>
          <p:nvPr/>
        </p:nvSpPr>
        <p:spPr>
          <a:xfrm>
            <a:off x="1971040" y="626348"/>
            <a:ext cx="486030" cy="369332"/>
          </a:xfrm>
          <a:prstGeom prst="rect">
            <a:avLst/>
          </a:prstGeom>
          <a:noFill/>
        </p:spPr>
        <p:txBody>
          <a:bodyPr wrap="none" rtlCol="0">
            <a:spAutoFit/>
          </a:bodyPr>
          <a:lstStyle/>
          <a:p>
            <a:r>
              <a:rPr lang="en-US" dirty="0"/>
              <a:t>3m</a:t>
            </a:r>
          </a:p>
        </p:txBody>
      </p:sp>
      <p:sp>
        <p:nvSpPr>
          <p:cNvPr id="48" name="TextBox 47">
            <a:extLst>
              <a:ext uri="{FF2B5EF4-FFF2-40B4-BE49-F238E27FC236}">
                <a16:creationId xmlns:a16="http://schemas.microsoft.com/office/drawing/2014/main" id="{53DC8303-0C22-C1A8-4EBE-8102AD2C9CEB}"/>
              </a:ext>
            </a:extLst>
          </p:cNvPr>
          <p:cNvSpPr txBox="1"/>
          <p:nvPr/>
        </p:nvSpPr>
        <p:spPr>
          <a:xfrm rot="16200000">
            <a:off x="3604878" y="3199439"/>
            <a:ext cx="486030" cy="369332"/>
          </a:xfrm>
          <a:prstGeom prst="rect">
            <a:avLst/>
          </a:prstGeom>
          <a:noFill/>
        </p:spPr>
        <p:txBody>
          <a:bodyPr wrap="none" rtlCol="0">
            <a:spAutoFit/>
          </a:bodyPr>
          <a:lstStyle/>
          <a:p>
            <a:r>
              <a:rPr lang="en-US" dirty="0"/>
              <a:t>8m</a:t>
            </a:r>
          </a:p>
        </p:txBody>
      </p:sp>
      <p:cxnSp>
        <p:nvCxnSpPr>
          <p:cNvPr id="9" name="Straight Arrow Connector 8">
            <a:extLst>
              <a:ext uri="{FF2B5EF4-FFF2-40B4-BE49-F238E27FC236}">
                <a16:creationId xmlns:a16="http://schemas.microsoft.com/office/drawing/2014/main" id="{CF9EE6A7-F3A0-2CE0-F065-E8F7482D4794}"/>
              </a:ext>
            </a:extLst>
          </p:cNvPr>
          <p:cNvCxnSpPr>
            <a:cxnSpLocks/>
          </p:cNvCxnSpPr>
          <p:nvPr/>
        </p:nvCxnSpPr>
        <p:spPr>
          <a:xfrm flipV="1">
            <a:off x="2610525" y="1117603"/>
            <a:ext cx="0" cy="634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0B4175-8679-B14E-7FF4-DFC5EC72169A}"/>
              </a:ext>
            </a:extLst>
          </p:cNvPr>
          <p:cNvCxnSpPr>
            <a:cxnSpLocks/>
          </p:cNvCxnSpPr>
          <p:nvPr/>
        </p:nvCxnSpPr>
        <p:spPr>
          <a:xfrm>
            <a:off x="842455" y="1788160"/>
            <a:ext cx="16721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1F1896-A0F4-F591-CBFB-897CA4EAC673}"/>
              </a:ext>
            </a:extLst>
          </p:cNvPr>
          <p:cNvSpPr txBox="1"/>
          <p:nvPr/>
        </p:nvSpPr>
        <p:spPr>
          <a:xfrm>
            <a:off x="1553633" y="1451095"/>
            <a:ext cx="486030" cy="369332"/>
          </a:xfrm>
          <a:prstGeom prst="rect">
            <a:avLst/>
          </a:prstGeom>
          <a:noFill/>
        </p:spPr>
        <p:txBody>
          <a:bodyPr wrap="none" rtlCol="0">
            <a:spAutoFit/>
          </a:bodyPr>
          <a:lstStyle/>
          <a:p>
            <a:r>
              <a:rPr lang="en-US" dirty="0"/>
              <a:t>2m</a:t>
            </a:r>
          </a:p>
        </p:txBody>
      </p:sp>
      <p:sp>
        <p:nvSpPr>
          <p:cNvPr id="17" name="TextBox 16">
            <a:extLst>
              <a:ext uri="{FF2B5EF4-FFF2-40B4-BE49-F238E27FC236}">
                <a16:creationId xmlns:a16="http://schemas.microsoft.com/office/drawing/2014/main" id="{E258898D-3972-3A7B-942E-98B4126298F3}"/>
              </a:ext>
            </a:extLst>
          </p:cNvPr>
          <p:cNvSpPr txBox="1"/>
          <p:nvPr/>
        </p:nvSpPr>
        <p:spPr>
          <a:xfrm rot="16200000">
            <a:off x="2538604" y="1263303"/>
            <a:ext cx="486030" cy="369332"/>
          </a:xfrm>
          <a:prstGeom prst="rect">
            <a:avLst/>
          </a:prstGeom>
          <a:noFill/>
        </p:spPr>
        <p:txBody>
          <a:bodyPr wrap="none" rtlCol="0">
            <a:spAutoFit/>
          </a:bodyPr>
          <a:lstStyle/>
          <a:p>
            <a:r>
              <a:rPr lang="en-US" dirty="0"/>
              <a:t>1m</a:t>
            </a:r>
          </a:p>
        </p:txBody>
      </p:sp>
      <p:sp>
        <p:nvSpPr>
          <p:cNvPr id="18" name="TextBox 17">
            <a:extLst>
              <a:ext uri="{FF2B5EF4-FFF2-40B4-BE49-F238E27FC236}">
                <a16:creationId xmlns:a16="http://schemas.microsoft.com/office/drawing/2014/main" id="{39FF1A96-FE38-8CF1-81DB-D39627D76C94}"/>
              </a:ext>
            </a:extLst>
          </p:cNvPr>
          <p:cNvSpPr txBox="1"/>
          <p:nvPr/>
        </p:nvSpPr>
        <p:spPr>
          <a:xfrm>
            <a:off x="1078231" y="4240013"/>
            <a:ext cx="772159" cy="369332"/>
          </a:xfrm>
          <a:prstGeom prst="rect">
            <a:avLst/>
          </a:prstGeom>
          <a:noFill/>
        </p:spPr>
        <p:txBody>
          <a:bodyPr wrap="square" rtlCol="0">
            <a:spAutoFit/>
          </a:bodyPr>
          <a:lstStyle/>
          <a:p>
            <a:r>
              <a:rPr lang="en-US" dirty="0"/>
              <a:t>Agent</a:t>
            </a:r>
          </a:p>
        </p:txBody>
      </p:sp>
    </p:spTree>
    <p:extLst>
      <p:ext uri="{BB962C8B-B14F-4D97-AF65-F5344CB8AC3E}">
        <p14:creationId xmlns:p14="http://schemas.microsoft.com/office/powerpoint/2010/main" val="145491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43020A-1D1E-4F16-A1F6-FD653DA3506F}"/>
              </a:ext>
            </a:extLst>
          </p:cNvPr>
          <p:cNvPicPr>
            <a:picLocks noChangeAspect="1"/>
          </p:cNvPicPr>
          <p:nvPr/>
        </p:nvPicPr>
        <p:blipFill rotWithShape="1">
          <a:blip r:embed="rId2"/>
          <a:srcRect l="2420" r="857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171C033-CF97-49A9-BBAC-023FBFC89848}"/>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Partially Observable Environments</a:t>
            </a:r>
          </a:p>
        </p:txBody>
      </p:sp>
      <p:sp>
        <p:nvSpPr>
          <p:cNvPr id="5" name="Text Placeholder 4">
            <a:extLst>
              <a:ext uri="{FF2B5EF4-FFF2-40B4-BE49-F238E27FC236}">
                <a16:creationId xmlns:a16="http://schemas.microsoft.com/office/drawing/2014/main" id="{AB3F41DA-F620-4DC6-9035-6E635D6A685E}"/>
              </a:ext>
            </a:extLst>
          </p:cNvPr>
          <p:cNvSpPr>
            <a:spLocks noGrp="1"/>
          </p:cNvSpPr>
          <p:nvPr>
            <p:ph type="body" idx="1"/>
          </p:nvPr>
        </p:nvSpPr>
        <p:spPr>
          <a:xfrm>
            <a:off x="2842260" y="4499673"/>
            <a:ext cx="35052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Observations to Learn About the State</a:t>
            </a:r>
          </a:p>
        </p:txBody>
      </p:sp>
    </p:spTree>
    <p:extLst>
      <p:ext uri="{BB962C8B-B14F-4D97-AF65-F5344CB8AC3E}">
        <p14:creationId xmlns:p14="http://schemas.microsoft.com/office/powerpoint/2010/main" val="365304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F4BF-9670-4EDF-91D5-1098A9E40904}"/>
              </a:ext>
            </a:extLst>
          </p:cNvPr>
          <p:cNvSpPr>
            <a:spLocks noGrp="1"/>
          </p:cNvSpPr>
          <p:nvPr>
            <p:ph type="title"/>
          </p:nvPr>
        </p:nvSpPr>
        <p:spPr/>
        <p:txBody>
          <a:bodyPr/>
          <a:lstStyle/>
          <a:p>
            <a:r>
              <a:rPr lang="en-US" dirty="0"/>
              <a:t>Percepts and Observability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7F17AE4-432C-49F5-8CEA-2F3909113793}"/>
                  </a:ext>
                </a:extLst>
              </p:cNvPr>
              <p:cNvSpPr>
                <a:spLocks noGrp="1"/>
              </p:cNvSpPr>
              <p:nvPr>
                <p:ph idx="1"/>
              </p:nvPr>
            </p:nvSpPr>
            <p:spPr>
              <a:xfrm>
                <a:off x="628650" y="1825625"/>
                <a:ext cx="5619750" cy="4498975"/>
              </a:xfrm>
            </p:spPr>
            <p:txBody>
              <a:bodyPr>
                <a:normAutofit fontScale="77500" lnSpcReduction="20000"/>
              </a:bodyPr>
              <a:lstStyle/>
              <a:p>
                <a:r>
                  <a:rPr lang="en-US" dirty="0"/>
                  <a:t>Many problems cannot be solved efficiently without sensing (e.g., 8-puzzle). </a:t>
                </a:r>
              </a:p>
              <a:p>
                <a:r>
                  <a:rPr lang="en-US" dirty="0"/>
                  <a:t>We need to see at least one square.</a:t>
                </a:r>
              </a:p>
              <a:p>
                <a:pPr marL="0" indent="0">
                  <a:buNone/>
                </a:pPr>
                <a:endParaRPr lang="en-US" dirty="0"/>
              </a:p>
              <a:p>
                <a:pPr marL="0" indent="0">
                  <a:buNone/>
                </a:pPr>
                <a:r>
                  <a:rPr lang="en-US" b="1" dirty="0">
                    <a:solidFill>
                      <a:srgbClr val="FF0000"/>
                    </a:solidFill>
                  </a:rPr>
                  <a:t>Percept function</a:t>
                </a:r>
                <a:r>
                  <a:rPr lang="en-US" dirty="0"/>
                  <a:t>: </a:t>
                </a:r>
                <a14:m>
                  <m:oMath xmlns:m="http://schemas.openxmlformats.org/officeDocument/2006/math">
                    <m:r>
                      <a:rPr lang="en-US" i="1" dirty="0" smtClean="0">
                        <a:latin typeface="Cambria Math" panose="02040503050406030204" pitchFamily="18" charset="0"/>
                      </a:rPr>
                      <m:t>𝑃𝑒𝑟𝑐𝑒𝑝𝑡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𝑠</m:t>
                        </m:r>
                      </m:e>
                    </m:d>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𝑠</m:t>
                    </m:r>
                  </m:oMath>
                </a14:m>
                <a:r>
                  <a:rPr lang="en-US" dirty="0"/>
                  <a:t> is the state</a:t>
                </a:r>
              </a:p>
              <a:p>
                <a:endParaRPr lang="en-US" dirty="0"/>
              </a:p>
              <a:p>
                <a:endParaRPr lang="en-US" dirty="0"/>
              </a:p>
              <a:p>
                <a:r>
                  <a:rPr lang="en-US" b="1" dirty="0"/>
                  <a:t>Fully observable</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𝑠</m:t>
                    </m:r>
                  </m:oMath>
                </a14:m>
                <a:endParaRPr lang="en-US" dirty="0"/>
              </a:p>
              <a:p>
                <a:r>
                  <a:rPr lang="en-US" b="1" dirty="0"/>
                  <a:t>Sensorless</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i="1" dirty="0">
                        <a:latin typeface="Cambria Math" panose="02040503050406030204" pitchFamily="18" charset="0"/>
                      </a:rPr>
                      <m:t>=</m:t>
                    </m:r>
                    <m:r>
                      <a:rPr lang="en-US" b="0" i="1" dirty="0" smtClean="0">
                        <a:latin typeface="Cambria Math" panose="02040503050406030204" pitchFamily="18" charset="0"/>
                      </a:rPr>
                      <m:t>𝑁𝑜𝑛𝑒</m:t>
                    </m:r>
                  </m:oMath>
                </a14:m>
                <a:endParaRPr lang="en-US" b="1" dirty="0"/>
              </a:p>
              <a:p>
                <a:r>
                  <a:rPr lang="en-US" b="1" dirty="0"/>
                  <a:t>Partially observable</a:t>
                </a:r>
                <a:r>
                  <a:rPr lang="en-US" dirty="0"/>
                  <a:t>: </a:t>
                </a:r>
                <a14:m>
                  <m:oMath xmlns:m="http://schemas.openxmlformats.org/officeDocument/2006/math">
                    <m:r>
                      <a:rPr lang="en-US" b="0"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b="0" i="1" dirty="0">
                            <a:latin typeface="Cambria Math" panose="02040503050406030204" pitchFamily="18" charset="0"/>
                          </a:rPr>
                          <m:t>𝑠</m:t>
                        </m:r>
                      </m:e>
                    </m:d>
                    <m:r>
                      <a:rPr lang="en-US" b="0" i="1" dirty="0">
                        <a:latin typeface="Cambria Math" panose="02040503050406030204" pitchFamily="18" charset="0"/>
                      </a:rPr>
                      <m:t>=</m:t>
                    </m:r>
                    <m:r>
                      <a:rPr lang="en-US" b="0" i="1" dirty="0" smtClean="0">
                        <a:latin typeface="Cambria Math" panose="02040503050406030204" pitchFamily="18" charset="0"/>
                      </a:rPr>
                      <m:t>𝑜</m:t>
                    </m:r>
                  </m:oMath>
                </a14:m>
                <a:br>
                  <a:rPr lang="en-US" b="0" i="1" dirty="0">
                    <a:latin typeface="Cambria Math" panose="02040503050406030204" pitchFamily="18" charset="0"/>
                  </a:rPr>
                </a:br>
                <a14:m>
                  <m:oMath xmlns:m="http://schemas.openxmlformats.org/officeDocument/2006/math">
                    <m:r>
                      <a:rPr lang="en-US" sz="2100" b="0" i="1" dirty="0" smtClean="0">
                        <a:latin typeface="Cambria Math" panose="02040503050406030204" pitchFamily="18" charset="0"/>
                      </a:rPr>
                      <m:t>𝑜</m:t>
                    </m:r>
                  </m:oMath>
                </a14:m>
                <a:r>
                  <a:rPr lang="en-US" sz="2100" dirty="0"/>
                  <a:t> is called an observation and tells us something about </a:t>
                </a:r>
                <a14:m>
                  <m:oMath xmlns:m="http://schemas.openxmlformats.org/officeDocument/2006/math">
                    <m:r>
                      <a:rPr lang="en-US" sz="2100" b="0" i="1" dirty="0" smtClean="0">
                        <a:latin typeface="Cambria Math" panose="02040503050406030204" pitchFamily="18" charset="0"/>
                      </a:rPr>
                      <m:t>𝑠</m:t>
                    </m:r>
                  </m:oMath>
                </a14:m>
                <a:endParaRPr lang="en-US" sz="2100" dirty="0"/>
              </a:p>
              <a:p>
                <a:pPr marL="0" indent="0">
                  <a:buNone/>
                </a:pPr>
                <a:endParaRPr lang="en-US" b="1" dirty="0"/>
              </a:p>
              <a:p>
                <a:endParaRPr lang="en-US" dirty="0"/>
              </a:p>
            </p:txBody>
          </p:sp>
        </mc:Choice>
        <mc:Fallback xmlns="">
          <p:sp>
            <p:nvSpPr>
              <p:cNvPr id="5" name="Content Placeholder 4">
                <a:extLst>
                  <a:ext uri="{FF2B5EF4-FFF2-40B4-BE49-F238E27FC236}">
                    <a16:creationId xmlns:a16="http://schemas.microsoft.com/office/drawing/2014/main" id="{87F17AE4-432C-49F5-8CEA-2F3909113793}"/>
                  </a:ext>
                </a:extLst>
              </p:cNvPr>
              <p:cNvSpPr>
                <a:spLocks noGrp="1" noRot="1" noChangeAspect="1" noMove="1" noResize="1" noEditPoints="1" noAdjustHandles="1" noChangeArrowheads="1" noChangeShapeType="1" noTextEdit="1"/>
              </p:cNvSpPr>
              <p:nvPr>
                <p:ph idx="1"/>
              </p:nvPr>
            </p:nvSpPr>
            <p:spPr>
              <a:xfrm>
                <a:off x="628650" y="1825625"/>
                <a:ext cx="5619750" cy="4498975"/>
              </a:xfrm>
              <a:blipFill>
                <a:blip r:embed="rId2"/>
                <a:stretch>
                  <a:fillRect l="-1410" t="-270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74617AF0-1F0A-4457-BF72-4CEF27306796}"/>
              </a:ext>
            </a:extLst>
          </p:cNvPr>
          <p:cNvGrpSpPr/>
          <p:nvPr/>
        </p:nvGrpSpPr>
        <p:grpSpPr>
          <a:xfrm>
            <a:off x="6545179" y="1676400"/>
            <a:ext cx="2177716" cy="2117558"/>
            <a:chOff x="6545179" y="2923674"/>
            <a:chExt cx="2177716" cy="2117558"/>
          </a:xfrm>
          <a:solidFill>
            <a:srgbClr val="595959">
              <a:alpha val="60000"/>
            </a:srgbClr>
          </a:solidFill>
        </p:grpSpPr>
        <p:pic>
          <p:nvPicPr>
            <p:cNvPr id="6" name="Picture 5" descr="8puzzle">
              <a:extLst>
                <a:ext uri="{FF2B5EF4-FFF2-40B4-BE49-F238E27FC236}">
                  <a16:creationId xmlns:a16="http://schemas.microsoft.com/office/drawing/2014/main" id="{97912CDD-8F72-49FE-9E57-9C0E8B233D39}"/>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7" name="Freeform: Shape 6">
              <a:extLst>
                <a:ext uri="{FF2B5EF4-FFF2-40B4-BE49-F238E27FC236}">
                  <a16:creationId xmlns:a16="http://schemas.microsoft.com/office/drawing/2014/main" id="{C376CD92-F187-46E4-B620-25FCCFBC6755}"/>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 name="Callout: Line 8">
                <a:extLst>
                  <a:ext uri="{FF2B5EF4-FFF2-40B4-BE49-F238E27FC236}">
                    <a16:creationId xmlns:a16="http://schemas.microsoft.com/office/drawing/2014/main" id="{B16A669B-70B8-4B63-8621-7C6C0184EEBE}"/>
                  </a:ext>
                </a:extLst>
              </p:cNvPr>
              <p:cNvSpPr/>
              <p:nvPr/>
            </p:nvSpPr>
            <p:spPr>
              <a:xfrm>
                <a:off x="6569242" y="4119563"/>
                <a:ext cx="2209800" cy="2128838"/>
              </a:xfrm>
              <a:prstGeom prst="borderCallout1">
                <a:avLst>
                  <a:gd name="adj1" fmla="val 3545"/>
                  <a:gd name="adj2" fmla="val 14534"/>
                  <a:gd name="adj3" fmla="val -93348"/>
                  <a:gd name="adj4" fmla="val 1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𝑇𝑖𝑙𝑒</m:t>
                      </m:r>
                      <m:r>
                        <a:rPr lang="en-US" b="0" i="1" dirty="0" smtClean="0">
                          <a:latin typeface="Cambria Math" panose="02040503050406030204" pitchFamily="18" charset="0"/>
                        </a:rPr>
                        <m:t>7</m:t>
                      </m:r>
                    </m:oMath>
                  </m:oMathPara>
                </a14:m>
                <a:endParaRPr lang="en-US" dirty="0"/>
              </a:p>
              <a:p>
                <a:pPr algn="ctr"/>
                <a:endParaRPr lang="en-US" dirty="0"/>
              </a:p>
              <a:p>
                <a:pPr algn="ctr"/>
                <a:r>
                  <a:rPr lang="en-US" b="1" dirty="0"/>
                  <a:t>Problem</a:t>
                </a:r>
                <a:r>
                  <a:rPr lang="en-US" dirty="0"/>
                  <a:t>: Many states (different order of the hidden tiles) can produce the same observation!</a:t>
                </a:r>
              </a:p>
            </p:txBody>
          </p:sp>
        </mc:Choice>
        <mc:Fallback xmlns="">
          <p:sp>
            <p:nvSpPr>
              <p:cNvPr id="9" name="Callout: Line 8">
                <a:extLst>
                  <a:ext uri="{FF2B5EF4-FFF2-40B4-BE49-F238E27FC236}">
                    <a16:creationId xmlns:a16="http://schemas.microsoft.com/office/drawing/2014/main" id="{B16A669B-70B8-4B63-8621-7C6C0184EEBE}"/>
                  </a:ext>
                </a:extLst>
              </p:cNvPr>
              <p:cNvSpPr>
                <a:spLocks noRot="1" noChangeAspect="1" noMove="1" noResize="1" noEditPoints="1" noAdjustHandles="1" noChangeArrowheads="1" noChangeShapeType="1" noTextEdit="1"/>
              </p:cNvSpPr>
              <p:nvPr/>
            </p:nvSpPr>
            <p:spPr>
              <a:xfrm>
                <a:off x="6569242" y="4119563"/>
                <a:ext cx="2209800" cy="2128838"/>
              </a:xfrm>
              <a:prstGeom prst="borderCallout1">
                <a:avLst>
                  <a:gd name="adj1" fmla="val 3545"/>
                  <a:gd name="adj2" fmla="val 14534"/>
                  <a:gd name="adj3" fmla="val -93348"/>
                  <a:gd name="adj4" fmla="val 19924"/>
                </a:avLst>
              </a:prstGeom>
              <a:blipFill>
                <a:blip r:embed="rId4"/>
                <a:stretch>
                  <a:fillRect l="-2198" r="-3846" b="-739"/>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5E1782C1-BF0A-4BE5-95FC-166AD4686715}"/>
              </a:ext>
            </a:extLst>
          </p:cNvPr>
          <p:cNvSpPr/>
          <p:nvPr/>
        </p:nvSpPr>
        <p:spPr>
          <a:xfrm>
            <a:off x="6086475" y="1447800"/>
            <a:ext cx="390525" cy="4800600"/>
          </a:xfrm>
          <a:prstGeom prst="leftBrace">
            <a:avLst>
              <a:gd name="adj1" fmla="val 8333"/>
              <a:gd name="adj2" fmla="val 846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027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9B95-6F35-4FAC-88CE-9AB8D74632D5}"/>
              </a:ext>
            </a:extLst>
          </p:cNvPr>
          <p:cNvSpPr>
            <a:spLocks noGrp="1"/>
          </p:cNvSpPr>
          <p:nvPr>
            <p:ph type="title"/>
          </p:nvPr>
        </p:nvSpPr>
        <p:spPr>
          <a:xfrm>
            <a:off x="628650" y="365126"/>
            <a:ext cx="5391150" cy="1325563"/>
          </a:xfrm>
        </p:spPr>
        <p:txBody>
          <a:bodyPr>
            <a:normAutofit/>
          </a:bodyPr>
          <a:lstStyle/>
          <a:p>
            <a:r>
              <a:rPr lang="en-US" sz="3600" dirty="0"/>
              <a:t>Use Observations to Learn About the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8F343-B8DA-4799-A592-799447A9B156}"/>
                  </a:ext>
                </a:extLst>
              </p:cNvPr>
              <p:cNvSpPr>
                <a:spLocks noGrp="1"/>
              </p:cNvSpPr>
              <p:nvPr>
                <p:ph idx="1"/>
              </p:nvPr>
            </p:nvSpPr>
            <p:spPr>
              <a:xfrm>
                <a:off x="504825" y="2691272"/>
                <a:ext cx="8134350" cy="3801601"/>
              </a:xfrm>
            </p:spPr>
            <p:txBody>
              <a:bodyPr>
                <a:normAutofit fontScale="55000" lnSpcReduction="20000"/>
              </a:bodyPr>
              <a:lstStyle/>
              <a:p>
                <a:pPr marL="0" indent="0">
                  <a:buNone/>
                </a:pPr>
                <a:r>
                  <a:rPr lang="en-US" sz="3300" dirty="0"/>
                  <a:t>Assume we have a current belief state </a:t>
                </a:r>
                <a14:m>
                  <m:oMath xmlns:m="http://schemas.openxmlformats.org/officeDocument/2006/math">
                    <m:r>
                      <a:rPr lang="en-US" sz="3300" i="1" dirty="0">
                        <a:latin typeface="Cambria Math" panose="02040503050406030204" pitchFamily="18" charset="0"/>
                      </a:rPr>
                      <m:t>𝑏</m:t>
                    </m:r>
                  </m:oMath>
                </a14:m>
                <a:r>
                  <a:rPr lang="en-US" sz="3300" dirty="0"/>
                  <a:t> (i.e., the set of states we could be in).</a:t>
                </a:r>
              </a:p>
              <a:p>
                <a:pPr marL="0" indent="0">
                  <a:buNone/>
                </a:pPr>
                <a:r>
                  <a:rPr lang="en-US" sz="3300" b="1" dirty="0">
                    <a:solidFill>
                      <a:schemeClr val="accent1"/>
                    </a:solidFill>
                  </a:rPr>
                  <a:t>Prediction for action: </a:t>
                </a:r>
                <a:r>
                  <a:rPr lang="en-US" sz="3300" dirty="0"/>
                  <a:t>Choose an action </a:t>
                </a:r>
                <a14:m>
                  <m:oMath xmlns:m="http://schemas.openxmlformats.org/officeDocument/2006/math">
                    <m:r>
                      <a:rPr lang="en-US" sz="3300" i="1" dirty="0">
                        <a:latin typeface="Cambria Math" panose="02040503050406030204" pitchFamily="18" charset="0"/>
                      </a:rPr>
                      <m:t>𝑎</m:t>
                    </m:r>
                  </m:oMath>
                </a14:m>
                <a:r>
                  <a:rPr lang="en-US" sz="3300" dirty="0"/>
                  <a:t> and compute a new belief state that results from the action.</a:t>
                </a:r>
              </a:p>
              <a:p>
                <a:pPr marL="0" indent="0">
                  <a:buNone/>
                </a:pPr>
                <a14:m>
                  <m:oMathPara xmlns:m="http://schemas.openxmlformats.org/officeDocument/2006/math">
                    <m:oMathParaPr>
                      <m:jc m:val="centerGroup"/>
                    </m:oMathParaPr>
                    <m:oMath xmlns:m="http://schemas.openxmlformats.org/officeDocument/2006/math">
                      <m:acc>
                        <m:accPr>
                          <m:chr m:val="̂"/>
                          <m:ctrlPr>
                            <a:rPr lang="en-US" sz="3300" b="0" i="1" smtClean="0">
                              <a:latin typeface="Cambria Math" panose="02040503050406030204" pitchFamily="18" charset="0"/>
                            </a:rPr>
                          </m:ctrlPr>
                        </m:accPr>
                        <m:e>
                          <m:r>
                            <a:rPr lang="en-US" sz="3300" b="0" i="1" smtClean="0">
                              <a:latin typeface="Cambria Math" panose="02040503050406030204" pitchFamily="18" charset="0"/>
                            </a:rPr>
                            <m:t>𝑏</m:t>
                          </m:r>
                        </m:e>
                      </m:acc>
                      <m:r>
                        <a:rPr lang="en-US" sz="3300" b="0" i="1" dirty="0" smtClean="0">
                          <a:latin typeface="Cambria Math" panose="02040503050406030204" pitchFamily="18" charset="0"/>
                        </a:rPr>
                        <m:t>=</m:t>
                      </m:r>
                      <m:r>
                        <a:rPr lang="en-US" sz="3300" b="0" i="1" dirty="0" smtClean="0">
                          <a:latin typeface="Cambria Math" panose="02040503050406030204" pitchFamily="18" charset="0"/>
                        </a:rPr>
                        <m:t>𝑃𝑟𝑒𝑑𝑖𝑐𝑡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𝑏</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e>
                      </m:d>
                      <m:r>
                        <a:rPr lang="en-US" sz="3300" b="0" i="1" dirty="0" smtClean="0">
                          <a:latin typeface="Cambria Math" panose="02040503050406030204" pitchFamily="18" charset="0"/>
                        </a:rPr>
                        <m:t>=</m:t>
                      </m:r>
                      <m:nary>
                        <m:naryPr>
                          <m:chr m:val="⋃"/>
                          <m:ctrlPr>
                            <a:rPr lang="pt-BR" sz="3300" b="0" i="1" dirty="0" smtClean="0">
                              <a:latin typeface="Cambria Math" panose="02040503050406030204" pitchFamily="18" charset="0"/>
                            </a:rPr>
                          </m:ctrlPr>
                        </m:naryPr>
                        <m:sub>
                          <m:r>
                            <m:rPr>
                              <m:brk m:alnAt="23"/>
                            </m:rP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𝑏</m:t>
                          </m:r>
                        </m:sub>
                        <m:sup/>
                        <m:e>
                          <m:r>
                            <a:rPr lang="en-US" sz="3300" b="0" i="1" dirty="0" smtClean="0">
                              <a:latin typeface="Cambria Math" panose="02040503050406030204" pitchFamily="18" charset="0"/>
                            </a:rPr>
                            <m:t>𝑅𝑒𝑠𝑢𝑙𝑡</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r>
                            <a:rPr lang="en-US" sz="3300" b="0" i="1" dirty="0" smtClean="0">
                              <a:latin typeface="Cambria Math" panose="02040503050406030204" pitchFamily="18" charset="0"/>
                            </a:rPr>
                            <m:t>)</m:t>
                          </m:r>
                        </m:e>
                      </m:nary>
                    </m:oMath>
                  </m:oMathPara>
                </a14:m>
                <a:endParaRPr lang="en-US" sz="3300" dirty="0"/>
              </a:p>
              <a:p>
                <a:pPr marL="0" indent="0">
                  <a:buNone/>
                </a:pPr>
                <a:r>
                  <a:rPr lang="en-US" sz="3300" b="1" dirty="0">
                    <a:solidFill>
                      <a:schemeClr val="accent4"/>
                    </a:solidFill>
                  </a:rPr>
                  <a:t>Update with observation</a:t>
                </a:r>
                <a:r>
                  <a:rPr lang="en-US" sz="3300" dirty="0"/>
                  <a:t>: You receive an observation </a:t>
                </a:r>
                <a14:m>
                  <m:oMath xmlns:m="http://schemas.openxmlformats.org/officeDocument/2006/math">
                    <m:r>
                      <a:rPr lang="en-US" sz="3300" i="1" dirty="0">
                        <a:latin typeface="Cambria Math" panose="02040503050406030204" pitchFamily="18" charset="0"/>
                      </a:rPr>
                      <m:t>𝑜</m:t>
                    </m:r>
                  </m:oMath>
                </a14:m>
                <a:r>
                  <a:rPr lang="en-US" sz="3300" dirty="0"/>
                  <a:t> and only keep states that are consistent with the new observation</a:t>
                </a:r>
                <a14:m>
                  <m:oMath xmlns:m="http://schemas.openxmlformats.org/officeDocument/2006/math">
                    <m:r>
                      <a:rPr lang="en-US" sz="3300" b="0" i="0" dirty="0" smtClean="0">
                        <a:latin typeface="Cambria Math" panose="02040503050406030204" pitchFamily="18" charset="0"/>
                      </a:rPr>
                      <m:t>.</m:t>
                    </m:r>
                  </m:oMath>
                </a14:m>
                <a:r>
                  <a:rPr lang="en-US" sz="3300" dirty="0"/>
                  <a:t> The belief after observing </a:t>
                </a:r>
                <a14:m>
                  <m:oMath xmlns:m="http://schemas.openxmlformats.org/officeDocument/2006/math">
                    <m:r>
                      <a:rPr lang="en-US" sz="3300" i="1" dirty="0" smtClean="0">
                        <a:latin typeface="Cambria Math" panose="02040503050406030204" pitchFamily="18" charset="0"/>
                      </a:rPr>
                      <m:t>𝑜</m:t>
                    </m:r>
                  </m:oMath>
                </a14:m>
                <a:r>
                  <a:rPr lang="en-US" sz="3300" dirty="0"/>
                  <a:t> is:</a:t>
                </a:r>
              </a:p>
              <a:p>
                <a:pPr marL="0" indent="0">
                  <a:buNone/>
                </a:pPr>
                <a:endParaRPr lang="en-US" sz="3300" dirty="0"/>
              </a:p>
              <a:p>
                <a:pPr marL="0" indent="0">
                  <a:buNone/>
                </a:pPr>
                <a14:m>
                  <m:oMathPara xmlns:m="http://schemas.openxmlformats.org/officeDocument/2006/math">
                    <m:oMathParaPr>
                      <m:jc m:val="centerGroup"/>
                    </m:oMathParaPr>
                    <m:oMath xmlns:m="http://schemas.openxmlformats.org/officeDocument/2006/math">
                      <m:sSub>
                        <m:sSubPr>
                          <m:ctrlPr>
                            <a:rPr lang="en-US" sz="3300" b="0" i="1" dirty="0" smtClean="0">
                              <a:latin typeface="Cambria Math" panose="02040503050406030204" pitchFamily="18" charset="0"/>
                            </a:rPr>
                          </m:ctrlPr>
                        </m:sSubPr>
                        <m:e>
                          <m:r>
                            <a:rPr lang="en-US" sz="3300" b="0" i="1" dirty="0" smtClean="0">
                              <a:latin typeface="Cambria Math" panose="02040503050406030204" pitchFamily="18" charset="0"/>
                            </a:rPr>
                            <m:t>𝑏</m:t>
                          </m:r>
                        </m:e>
                        <m:sub>
                          <m:r>
                            <a:rPr lang="en-US" sz="3300" b="0" i="1" dirty="0" smtClean="0">
                              <a:latin typeface="Cambria Math" panose="02040503050406030204" pitchFamily="18" charset="0"/>
                            </a:rPr>
                            <m:t>𝑜</m:t>
                          </m:r>
                        </m:sub>
                      </m:sSub>
                      <m:r>
                        <a:rPr lang="en-US" sz="3300" i="1" dirty="0">
                          <a:latin typeface="Cambria Math" panose="02040503050406030204" pitchFamily="18" charset="0"/>
                        </a:rPr>
                        <m:t>=</m:t>
                      </m:r>
                      <m:r>
                        <a:rPr lang="en-US" sz="3300" b="0" i="1" dirty="0" smtClean="0">
                          <a:latin typeface="Cambria Math" panose="02040503050406030204" pitchFamily="18" charset="0"/>
                        </a:rPr>
                        <m:t>𝑈𝑝𝑑𝑎𝑡𝑒</m:t>
                      </m:r>
                      <m:d>
                        <m:dPr>
                          <m:ctrlPr>
                            <a:rPr lang="en-US" sz="3300" i="1" dirty="0">
                              <a:latin typeface="Cambria Math" panose="02040503050406030204" pitchFamily="18" charset="0"/>
                            </a:rPr>
                          </m:ctrlPr>
                        </m:dPr>
                        <m:e>
                          <m:acc>
                            <m:accPr>
                              <m:chr m:val="̂"/>
                              <m:ctrlPr>
                                <a:rPr lang="en-US" sz="3300" b="0" i="1" dirty="0" smtClean="0">
                                  <a:latin typeface="Cambria Math" panose="02040503050406030204" pitchFamily="18" charset="0"/>
                                </a:rPr>
                              </m:ctrlPr>
                            </m:accPr>
                            <m:e>
                              <m:r>
                                <a:rPr lang="en-US" sz="3300" b="0" i="1" dirty="0" smtClean="0">
                                  <a:latin typeface="Cambria Math" panose="02040503050406030204" pitchFamily="18" charset="0"/>
                                </a:rPr>
                                <m:t>𝑏</m:t>
                              </m:r>
                            </m:e>
                          </m:acc>
                          <m:r>
                            <a:rPr lang="en-US" sz="3300" i="1" dirty="0">
                              <a:latin typeface="Cambria Math" panose="02040503050406030204" pitchFamily="18" charset="0"/>
                            </a:rPr>
                            <m:t>,</m:t>
                          </m:r>
                          <m:r>
                            <a:rPr lang="en-US" sz="3300" b="0" i="1" dirty="0" smtClean="0">
                              <a:latin typeface="Cambria Math" panose="02040503050406030204" pitchFamily="18" charset="0"/>
                            </a:rPr>
                            <m:t>𝑜</m:t>
                          </m:r>
                        </m:e>
                      </m:d>
                      <m:r>
                        <a:rPr lang="en-US" sz="3300" i="1" dirty="0">
                          <a:latin typeface="Cambria Math" panose="02040503050406030204" pitchFamily="18" charset="0"/>
                        </a:rPr>
                        <m:t>=</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 : </m:t>
                      </m:r>
                      <m:r>
                        <a:rPr lang="en-US" sz="3300" i="1" dirty="0">
                          <a:latin typeface="Cambria Math" panose="02040503050406030204" pitchFamily="18" charset="0"/>
                        </a:rPr>
                        <m:t>𝑠</m:t>
                      </m:r>
                      <m:r>
                        <a:rPr lang="en-US" sz="3300" i="1" dirty="0">
                          <a:latin typeface="Cambria Math" panose="02040503050406030204" pitchFamily="18" charset="0"/>
                        </a:rPr>
                        <m:t>∈</m:t>
                      </m:r>
                      <m:acc>
                        <m:accPr>
                          <m:chr m:val="̂"/>
                          <m:ctrlPr>
                            <a:rPr lang="en-US" sz="3300" i="1" dirty="0">
                              <a:latin typeface="Cambria Math" panose="02040503050406030204" pitchFamily="18" charset="0"/>
                            </a:rPr>
                          </m:ctrlPr>
                        </m:accPr>
                        <m:e>
                          <m:r>
                            <a:rPr lang="en-US" sz="3300" i="1" dirty="0">
                              <a:latin typeface="Cambria Math" panose="02040503050406030204" pitchFamily="18" charset="0"/>
                            </a:rPr>
                            <m:t>𝑏</m:t>
                          </m:r>
                        </m:e>
                      </m:acc>
                      <m:r>
                        <a:rPr lang="en-US" sz="3300" b="0" i="1" dirty="0" smtClean="0">
                          <a:latin typeface="Cambria Math" panose="02040503050406030204" pitchFamily="18" charset="0"/>
                        </a:rPr>
                        <m:t> </m:t>
                      </m:r>
                      <m:r>
                        <a:rPr lang="en-US" sz="3300" i="1" dirty="0">
                          <a:latin typeface="Cambria Math" panose="02040503050406030204" pitchFamily="18" charset="0"/>
                          <a:ea typeface="Cambria Math" panose="02040503050406030204" pitchFamily="18" charset="0"/>
                        </a:rPr>
                        <m:t>∧</m:t>
                      </m:r>
                      <m:r>
                        <a:rPr lang="en-US" sz="3300" b="0" i="1" dirty="0" smtClean="0">
                          <a:latin typeface="Cambria Math" panose="02040503050406030204" pitchFamily="18" charset="0"/>
                        </a:rPr>
                        <m:t> </m:t>
                      </m:r>
                      <m:r>
                        <a:rPr lang="en-US" sz="3300" i="1" dirty="0">
                          <a:latin typeface="Cambria Math" panose="02040503050406030204" pitchFamily="18" charset="0"/>
                        </a:rPr>
                        <m:t>𝑃</m:t>
                      </m:r>
                      <m:r>
                        <a:rPr lang="en-US" sz="3300" b="0" i="1" dirty="0" smtClean="0">
                          <a:latin typeface="Cambria Math" panose="02040503050406030204" pitchFamily="18" charset="0"/>
                        </a:rPr>
                        <m:t>𝑒𝑟𝑐𝑒𝑝𝑡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𝑠</m:t>
                          </m:r>
                        </m:e>
                      </m:d>
                      <m:r>
                        <a:rPr lang="en-US" sz="3300" b="0" i="1" dirty="0" smtClean="0">
                          <a:latin typeface="Cambria Math" panose="02040503050406030204" pitchFamily="18" charset="0"/>
                        </a:rPr>
                        <m:t>=</m:t>
                      </m:r>
                      <m:r>
                        <a:rPr lang="en-US" sz="3300" b="0" i="1" dirty="0" smtClean="0">
                          <a:latin typeface="Cambria Math" panose="02040503050406030204" pitchFamily="18" charset="0"/>
                        </a:rPr>
                        <m:t>𝑜</m:t>
                      </m:r>
                      <m:r>
                        <a:rPr lang="en-US" sz="3300" b="0" i="1" dirty="0" smtClean="0">
                          <a:latin typeface="Cambria Math" panose="02040503050406030204" pitchFamily="18" charset="0"/>
                        </a:rPr>
                        <m:t>}</m:t>
                      </m:r>
                    </m:oMath>
                  </m:oMathPara>
                </a14:m>
                <a:endParaRPr lang="en-US" sz="3300" dirty="0"/>
              </a:p>
              <a:p>
                <a:pPr marL="0" indent="0">
                  <a:buNone/>
                </a:pPr>
                <a:endParaRPr lang="en-US" sz="3300" dirty="0"/>
              </a:p>
              <a:p>
                <a:pPr marL="0" indent="0">
                  <a:buNone/>
                </a:pPr>
                <a:endParaRPr lang="en-US" sz="3300" dirty="0"/>
              </a:p>
              <a:p>
                <a:pPr marL="0" indent="0">
                  <a:buNone/>
                </a:pPr>
                <a:r>
                  <a:rPr lang="en-US" sz="3300" dirty="0"/>
                  <a:t>Both steps in one:                </a:t>
                </a:r>
                <a14:m>
                  <m:oMath xmlns:m="http://schemas.openxmlformats.org/officeDocument/2006/math">
                    <m:r>
                      <a:rPr lang="en-US" sz="3300" i="1" dirty="0">
                        <a:latin typeface="Cambria Math" panose="02040503050406030204" pitchFamily="18" charset="0"/>
                      </a:rPr>
                      <m:t>𝑏</m:t>
                    </m:r>
                    <m:r>
                      <a:rPr lang="en-US" sz="3300" i="1" dirty="0">
                        <a:latin typeface="Cambria Math" panose="02040503050406030204" pitchFamily="18" charset="0"/>
                        <a:ea typeface="Cambria Math" panose="02040503050406030204" pitchFamily="18" charset="0"/>
                      </a:rPr>
                      <m:t>←</m:t>
                    </m:r>
                    <m:r>
                      <a:rPr lang="en-US" sz="3300" i="1" dirty="0">
                        <a:latin typeface="Cambria Math" panose="02040503050406030204" pitchFamily="18" charset="0"/>
                      </a:rPr>
                      <m:t>𝑈𝑝𝑑𝑎𝑡𝑒</m:t>
                    </m:r>
                    <m:d>
                      <m:dPr>
                        <m:ctrlPr>
                          <a:rPr lang="en-US" sz="3300" i="1" dirty="0">
                            <a:latin typeface="Cambria Math" panose="02040503050406030204" pitchFamily="18" charset="0"/>
                          </a:rPr>
                        </m:ctrlPr>
                      </m:dPr>
                      <m:e>
                        <m:r>
                          <a:rPr lang="en-US" sz="3300" i="1" dirty="0">
                            <a:latin typeface="Cambria Math" panose="02040503050406030204" pitchFamily="18" charset="0"/>
                          </a:rPr>
                          <m:t>𝑃𝑟𝑒𝑑𝑖𝑐𝑡</m:t>
                        </m:r>
                        <m:r>
                          <a:rPr lang="en-US" sz="3300" i="1" dirty="0">
                            <a:latin typeface="Cambria Math" panose="02040503050406030204" pitchFamily="18" charset="0"/>
                          </a:rPr>
                          <m:t>(</m:t>
                        </m:r>
                        <m:r>
                          <a:rPr lang="en-US" sz="3300" i="1" dirty="0">
                            <a:latin typeface="Cambria Math" panose="02040503050406030204" pitchFamily="18" charset="0"/>
                          </a:rPr>
                          <m:t>𝑏</m:t>
                        </m:r>
                        <m:r>
                          <a:rPr lang="en-US" sz="3300" i="1" dirty="0">
                            <a:latin typeface="Cambria Math" panose="02040503050406030204" pitchFamily="18" charset="0"/>
                          </a:rPr>
                          <m:t>,</m:t>
                        </m:r>
                        <m:r>
                          <a:rPr lang="en-US" sz="3300" i="1" dirty="0">
                            <a:latin typeface="Cambria Math" panose="02040503050406030204" pitchFamily="18" charset="0"/>
                          </a:rPr>
                          <m:t>𝑎</m:t>
                        </m:r>
                        <m:r>
                          <a:rPr lang="en-US" sz="3300" i="1" dirty="0">
                            <a:latin typeface="Cambria Math" panose="02040503050406030204" pitchFamily="18" charset="0"/>
                          </a:rPr>
                          <m:t>),</m:t>
                        </m:r>
                        <m:r>
                          <a:rPr lang="en-US" sz="3300" i="1" dirty="0">
                            <a:latin typeface="Cambria Math" panose="02040503050406030204" pitchFamily="18" charset="0"/>
                          </a:rPr>
                          <m:t>𝑜</m:t>
                        </m:r>
                      </m:e>
                    </m:d>
                  </m:oMath>
                </a14:m>
                <a:endParaRPr lang="en-US" sz="3300" dirty="0"/>
              </a:p>
              <a:p>
                <a:pPr marL="0" indent="0">
                  <a:buNone/>
                </a:pPr>
                <a:endParaRPr lang="en-US" sz="3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858F343-B8DA-4799-A592-799447A9B156}"/>
                  </a:ext>
                </a:extLst>
              </p:cNvPr>
              <p:cNvSpPr>
                <a:spLocks noGrp="1" noRot="1" noChangeAspect="1" noMove="1" noResize="1" noEditPoints="1" noAdjustHandles="1" noChangeArrowheads="1" noChangeShapeType="1" noTextEdit="1"/>
              </p:cNvSpPr>
              <p:nvPr>
                <p:ph idx="1"/>
              </p:nvPr>
            </p:nvSpPr>
            <p:spPr>
              <a:xfrm>
                <a:off x="504825" y="2691272"/>
                <a:ext cx="8134350" cy="3801601"/>
              </a:xfrm>
              <a:blipFill>
                <a:blip r:embed="rId2"/>
                <a:stretch>
                  <a:fillRect l="-675" t="-2564" r="-825"/>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E6B9A1C-7AA0-4CAB-AEB8-03D3DD62B32F}"/>
              </a:ext>
            </a:extLst>
          </p:cNvPr>
          <p:cNvGrpSpPr/>
          <p:nvPr/>
        </p:nvGrpSpPr>
        <p:grpSpPr>
          <a:xfrm>
            <a:off x="6019800" y="365126"/>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2CEAB6-241A-4FEC-A061-87C5B44C0466}"/>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34776AE2-497C-402F-AB68-502A2DFF8AD5}"/>
              </a:ext>
            </a:extLst>
          </p:cNvPr>
          <p:cNvSpPr txBox="1"/>
          <p:nvPr/>
        </p:nvSpPr>
        <p:spPr>
          <a:xfrm>
            <a:off x="504825" y="1670636"/>
            <a:ext cx="5895975" cy="923330"/>
          </a:xfrm>
          <a:prstGeom prst="rect">
            <a:avLst/>
          </a:prstGeom>
          <a:noFill/>
        </p:spPr>
        <p:txBody>
          <a:bodyPr wrap="square">
            <a:spAutoFit/>
          </a:bodyPr>
          <a:lstStyle/>
          <a:p>
            <a:r>
              <a:rPr lang="en-US" dirty="0"/>
              <a:t>Agents choose an action and then receive an observation. </a:t>
            </a:r>
          </a:p>
          <a:p>
            <a:r>
              <a:rPr lang="en-US" b="1" dirty="0"/>
              <a:t>Idea</a:t>
            </a:r>
            <a:r>
              <a:rPr lang="en-US" dirty="0"/>
              <a:t>: Observations can be used to learn about the agent’s state.</a:t>
            </a:r>
          </a:p>
        </p:txBody>
      </p:sp>
    </p:spTree>
    <p:extLst>
      <p:ext uri="{BB962C8B-B14F-4D97-AF65-F5344CB8AC3E}">
        <p14:creationId xmlns:p14="http://schemas.microsoft.com/office/powerpoint/2010/main" val="65543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DCD-0A79-4E3E-B230-97EC98F9F0F0}"/>
              </a:ext>
            </a:extLst>
          </p:cNvPr>
          <p:cNvSpPr>
            <a:spLocks noGrp="1"/>
          </p:cNvSpPr>
          <p:nvPr>
            <p:ph type="title"/>
          </p:nvPr>
        </p:nvSpPr>
        <p:spPr>
          <a:xfrm>
            <a:off x="628650" y="365126"/>
            <a:ext cx="5848350" cy="1325563"/>
          </a:xfrm>
        </p:spPr>
        <p:txBody>
          <a:bodyPr>
            <a:normAutofit/>
          </a:bodyPr>
          <a:lstStyle/>
          <a:p>
            <a:r>
              <a:rPr lang="en-US" sz="3600" dirty="0"/>
              <a:t>Example: Deterministic local sensing vacuum world</a:t>
            </a:r>
          </a:p>
        </p:txBody>
      </p:sp>
      <p:pic>
        <p:nvPicPr>
          <p:cNvPr id="11" name="Content Placeholder 10">
            <a:extLst>
              <a:ext uri="{FF2B5EF4-FFF2-40B4-BE49-F238E27FC236}">
                <a16:creationId xmlns:a16="http://schemas.microsoft.com/office/drawing/2014/main" id="{086BE2F3-6C20-4A68-9925-FB48F5D9DB2D}"/>
              </a:ext>
            </a:extLst>
          </p:cNvPr>
          <p:cNvPicPr>
            <a:picLocks noGrp="1" noChangeAspect="1"/>
          </p:cNvPicPr>
          <p:nvPr>
            <p:ph idx="1"/>
          </p:nvPr>
        </p:nvPicPr>
        <p:blipFill>
          <a:blip r:embed="rId3"/>
          <a:stretch>
            <a:fillRect/>
          </a:stretch>
        </p:blipFill>
        <p:spPr>
          <a:xfrm>
            <a:off x="2438400" y="3204703"/>
            <a:ext cx="5089136" cy="2403762"/>
          </a:xfrm>
          <a:prstGeom prst="rect">
            <a:avLst/>
          </a:prstGeom>
        </p:spPr>
      </p:pic>
      <p:sp>
        <p:nvSpPr>
          <p:cNvPr id="12" name="Arrow: Right 11">
            <a:extLst>
              <a:ext uri="{FF2B5EF4-FFF2-40B4-BE49-F238E27FC236}">
                <a16:creationId xmlns:a16="http://schemas.microsoft.com/office/drawing/2014/main" id="{B1DE3B16-F795-4690-B280-9B496B1A4E9B}"/>
              </a:ext>
            </a:extLst>
          </p:cNvPr>
          <p:cNvSpPr/>
          <p:nvPr/>
        </p:nvSpPr>
        <p:spPr>
          <a:xfrm>
            <a:off x="3336480" y="2137903"/>
            <a:ext cx="1667372" cy="10668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 for actions a</a:t>
            </a:r>
          </a:p>
        </p:txBody>
      </p:sp>
      <mc:AlternateContent xmlns:mc="http://schemas.openxmlformats.org/markup-compatibility/2006" xmlns:a14="http://schemas.microsoft.com/office/drawing/2010/main">
        <mc:Choice Requires="a14">
          <p:sp>
            <p:nvSpPr>
              <p:cNvPr id="13" name="Arrow: Right 12">
                <a:extLst>
                  <a:ext uri="{FF2B5EF4-FFF2-40B4-BE49-F238E27FC236}">
                    <a16:creationId xmlns:a16="http://schemas.microsoft.com/office/drawing/2014/main" id="{0E393990-9C8D-4CE6-A989-D1BCB93D2335}"/>
                  </a:ext>
                </a:extLst>
              </p:cNvPr>
              <p:cNvSpPr/>
              <p:nvPr/>
            </p:nvSpPr>
            <p:spPr>
              <a:xfrm>
                <a:off x="5003852" y="2152192"/>
                <a:ext cx="1777948" cy="10667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 with observation </a:t>
                </a:r>
                <a14:m>
                  <m:oMath xmlns:m="http://schemas.openxmlformats.org/officeDocument/2006/math">
                    <m:r>
                      <a:rPr lang="en-US" sz="1600" i="1" dirty="0" smtClean="0">
                        <a:latin typeface="Cambria Math" panose="02040503050406030204" pitchFamily="18" charset="0"/>
                      </a:rPr>
                      <m:t>𝑜</m:t>
                    </m:r>
                  </m:oMath>
                </a14:m>
                <a:endParaRPr lang="en-US" sz="1600" dirty="0"/>
              </a:p>
            </p:txBody>
          </p:sp>
        </mc:Choice>
        <mc:Fallback xmlns="">
          <p:sp>
            <p:nvSpPr>
              <p:cNvPr id="13" name="Arrow: Right 12">
                <a:extLst>
                  <a:ext uri="{FF2B5EF4-FFF2-40B4-BE49-F238E27FC236}">
                    <a16:creationId xmlns:a16="http://schemas.microsoft.com/office/drawing/2014/main" id="{0E393990-9C8D-4CE6-A989-D1BCB93D2335}"/>
                  </a:ext>
                </a:extLst>
              </p:cNvPr>
              <p:cNvSpPr>
                <a:spLocks noRot="1" noChangeAspect="1" noMove="1" noResize="1" noEditPoints="1" noAdjustHandles="1" noChangeArrowheads="1" noChangeShapeType="1" noTextEdit="1"/>
              </p:cNvSpPr>
              <p:nvPr/>
            </p:nvSpPr>
            <p:spPr>
              <a:xfrm>
                <a:off x="5003852" y="2152192"/>
                <a:ext cx="1777948" cy="1066799"/>
              </a:xfrm>
              <a:prstGeom prst="rightArrow">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8CAAC9B-E107-4AE2-9CC8-B30431DC62E2}"/>
              </a:ext>
            </a:extLst>
          </p:cNvPr>
          <p:cNvSpPr txBox="1"/>
          <p:nvPr/>
        </p:nvSpPr>
        <p:spPr>
          <a:xfrm>
            <a:off x="5410200" y="3639010"/>
            <a:ext cx="816249" cy="307777"/>
          </a:xfrm>
          <a:prstGeom prst="rect">
            <a:avLst/>
          </a:prstGeom>
          <a:solidFill>
            <a:schemeClr val="bg1"/>
          </a:solidFill>
        </p:spPr>
        <p:txBody>
          <a:bodyPr wrap="square" rtlCol="0">
            <a:spAutoFit/>
          </a:bodyPr>
          <a:lstStyle/>
          <a:p>
            <a:r>
              <a:rPr lang="en-US" sz="1400" i="1" dirty="0"/>
              <a:t>[</a:t>
            </a:r>
            <a:r>
              <a:rPr lang="en-US" sz="1400" i="1" dirty="0" err="1"/>
              <a:t>R,Dirty</a:t>
            </a:r>
            <a:r>
              <a:rPr lang="en-US" sz="1400" i="1" dirty="0"/>
              <a:t>]</a:t>
            </a:r>
          </a:p>
        </p:txBody>
      </p:sp>
      <p:sp>
        <p:nvSpPr>
          <p:cNvPr id="17" name="Rectangle 16">
            <a:extLst>
              <a:ext uri="{FF2B5EF4-FFF2-40B4-BE49-F238E27FC236}">
                <a16:creationId xmlns:a16="http://schemas.microsoft.com/office/drawing/2014/main" id="{E386B5E6-70B6-4B0E-99C6-E71D348F3B94}"/>
              </a:ext>
            </a:extLst>
          </p:cNvPr>
          <p:cNvSpPr/>
          <p:nvPr/>
        </p:nvSpPr>
        <p:spPr>
          <a:xfrm>
            <a:off x="3336480" y="3966703"/>
            <a:ext cx="381000" cy="914400"/>
          </a:xfrm>
          <a:prstGeom prst="rect">
            <a:avLst/>
          </a:prstGeom>
          <a:solidFill>
            <a:srgbClr val="767171">
              <a:alpha val="60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FF9C58-FB0D-4C0E-B6AD-9563C59E67A6}"/>
              </a:ext>
            </a:extLst>
          </p:cNvPr>
          <p:cNvCxnSpPr/>
          <p:nvPr/>
        </p:nvCxnSpPr>
        <p:spPr>
          <a:xfrm>
            <a:off x="1828800" y="4423903"/>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43CA83A8-0B10-4C0D-9C41-0AD40A2E7FE8}"/>
              </a:ext>
            </a:extLst>
          </p:cNvPr>
          <p:cNvCxnSpPr/>
          <p:nvPr/>
        </p:nvCxnSpPr>
        <p:spPr>
          <a:xfrm>
            <a:off x="6324600" y="4500103"/>
            <a:ext cx="990600" cy="914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204040-7F18-42AB-ADDD-55BC798C2030}"/>
              </a:ext>
            </a:extLst>
          </p:cNvPr>
          <p:cNvCxnSpPr>
            <a:cxnSpLocks/>
          </p:cNvCxnSpPr>
          <p:nvPr/>
        </p:nvCxnSpPr>
        <p:spPr>
          <a:xfrm flipV="1">
            <a:off x="6324600" y="4576303"/>
            <a:ext cx="9144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125FF98-11EF-4CE3-B771-BFE42B1C3B0F}"/>
              </a:ext>
            </a:extLst>
          </p:cNvPr>
          <p:cNvSpPr/>
          <p:nvPr/>
        </p:nvSpPr>
        <p:spPr>
          <a:xfrm>
            <a:off x="5410200" y="4881103"/>
            <a:ext cx="693821" cy="260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A588551-39A2-98C0-1CEB-7DDCC0E790BF}"/>
              </a:ext>
            </a:extLst>
          </p:cNvPr>
          <p:cNvGrpSpPr/>
          <p:nvPr/>
        </p:nvGrpSpPr>
        <p:grpSpPr>
          <a:xfrm>
            <a:off x="2001765" y="6000690"/>
            <a:ext cx="7633915" cy="723138"/>
            <a:chOff x="2001765" y="6000690"/>
            <a:chExt cx="7633915" cy="723138"/>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EB38693-DA10-4DE1-80E7-A7EF18E07356}"/>
                    </a:ext>
                  </a:extLst>
                </p:cNvPr>
                <p:cNvSpPr/>
                <p:nvPr/>
              </p:nvSpPr>
              <p:spPr>
                <a:xfrm>
                  <a:off x="2001765" y="6000690"/>
                  <a:ext cx="6151635"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𝑏</m:t>
                        </m:r>
                        <m:r>
                          <a:rPr lang="en-US" sz="2000" b="0" i="1" dirty="0" smtClean="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𝑈𝑝𝑑𝑎𝑡𝑒</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𝑃𝑟𝑒𝑑𝑖𝑐𝑡</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    </m:t>
                                </m:r>
                                <m:r>
                                  <a:rPr lang="en-US" sz="2000" b="0" i="1" dirty="0" smtClean="0">
                                    <a:latin typeface="Cambria Math" panose="02040503050406030204" pitchFamily="18" charset="0"/>
                                  </a:rPr>
                                  <m:t>𝑏</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𝑎</m:t>
                                </m:r>
                                <m:r>
                                  <a:rPr lang="en-US" sz="2000" b="0" i="1" dirty="0" smtClean="0">
                                    <a:latin typeface="Cambria Math" panose="02040503050406030204" pitchFamily="18" charset="0"/>
                                  </a:rPr>
                                  <m:t> </m:t>
                                </m:r>
                              </m:e>
                            </m:d>
                            <m:r>
                              <a:rPr lang="en-US" sz="2000" b="0" i="1" dirty="0" smtClean="0">
                                <a:latin typeface="Cambria Math" panose="02040503050406030204" pitchFamily="18" charset="0"/>
                              </a:rPr>
                              <m:t>,   </m:t>
                            </m:r>
                            <m:r>
                              <a:rPr lang="en-US" sz="2000" i="1" dirty="0">
                                <a:latin typeface="Cambria Math" panose="02040503050406030204" pitchFamily="18" charset="0"/>
                              </a:rPr>
                              <m:t>𝑜</m:t>
                            </m:r>
                            <m:r>
                              <a:rPr lang="en-US" sz="2000" b="0" i="1" dirty="0" smtClean="0">
                                <a:latin typeface="Cambria Math" panose="02040503050406030204" pitchFamily="18" charset="0"/>
                              </a:rPr>
                              <m:t>       </m:t>
                            </m:r>
                          </m:e>
                        </m:d>
                      </m:oMath>
                    </m:oMathPara>
                  </a14:m>
                  <a:endParaRPr lang="en-US" sz="2000" dirty="0"/>
                </a:p>
              </p:txBody>
            </p:sp>
          </mc:Choice>
          <mc:Fallback xmlns="">
            <p:sp>
              <p:nvSpPr>
                <p:cNvPr id="3" name="Rectangle 2">
                  <a:extLst>
                    <a:ext uri="{FF2B5EF4-FFF2-40B4-BE49-F238E27FC236}">
                      <a16:creationId xmlns:a16="http://schemas.microsoft.com/office/drawing/2014/main" id="{CEB38693-DA10-4DE1-80E7-A7EF18E07356}"/>
                    </a:ext>
                  </a:extLst>
                </p:cNvPr>
                <p:cNvSpPr>
                  <a:spLocks noRot="1" noChangeAspect="1" noMove="1" noResize="1" noEditPoints="1" noAdjustHandles="1" noChangeArrowheads="1" noChangeShapeType="1" noTextEdit="1"/>
                </p:cNvSpPr>
                <p:nvPr/>
              </p:nvSpPr>
              <p:spPr>
                <a:xfrm>
                  <a:off x="2001765" y="6000690"/>
                  <a:ext cx="6151635"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BF88426C-A72B-4854-9595-CAEE1749CD58}"/>
                    </a:ext>
                  </a:extLst>
                </p:cNvPr>
                <p:cNvSpPr/>
                <p:nvPr/>
              </p:nvSpPr>
              <p:spPr>
                <a:xfrm>
                  <a:off x="2472880" y="6323718"/>
                  <a:ext cx="7162800"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𝑈𝑝𝑑𝑎𝑡𝑒</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𝑃𝑟𝑒𝑑𝑖𝑐𝑡</m:t>
                            </m:r>
                            <m:d>
                              <m:dPr>
                                <m:ctrlPr>
                                  <a:rPr lang="en-US" sz="2000" b="0" i="1" dirty="0" smtClean="0">
                                    <a:latin typeface="Cambria Math" panose="02040503050406030204" pitchFamily="18" charset="0"/>
                                  </a:rPr>
                                </m:ctrlPr>
                              </m:dPr>
                              <m:e>
                                <m:d>
                                  <m:dPr>
                                    <m:begChr m:val="{"/>
                                    <m:endChr m:val="}"/>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1,3</m:t>
                                    </m:r>
                                  </m:e>
                                </m:d>
                                <m:r>
                                  <a:rPr lang="en-US" sz="2000" b="0" i="1" dirty="0" smtClean="0">
                                    <a:latin typeface="Cambria Math" panose="02040503050406030204" pitchFamily="18" charset="0"/>
                                  </a:rPr>
                                  <m:t>,</m:t>
                                </m:r>
                                <m:r>
                                  <a:rPr lang="en-US" sz="2000" b="0" i="1" dirty="0" smtClean="0">
                                    <a:latin typeface="Cambria Math" panose="02040503050406030204" pitchFamily="18" charset="0"/>
                                  </a:rPr>
                                  <m:t>𝑅𝑖𝑔h𝑡</m:t>
                                </m:r>
                              </m:e>
                            </m:d>
                            <m:r>
                              <a:rPr lang="en-US" sz="2000" i="1" dirty="0">
                                <a:latin typeface="Cambria Math" panose="02040503050406030204" pitchFamily="18" charset="0"/>
                              </a:rPr>
                              <m:t>,</m:t>
                            </m:r>
                            <m:r>
                              <a:rPr lang="en-US" sz="2000" b="0" i="1" dirty="0" smtClean="0">
                                <a:latin typeface="Cambria Math" panose="02040503050406030204" pitchFamily="18" charset="0"/>
                              </a:rPr>
                              <m:t>[</m:t>
                            </m:r>
                            <m:r>
                              <a:rPr lang="en-US" sz="2000" b="0" i="1" dirty="0" smtClean="0">
                                <a:latin typeface="Cambria Math" panose="02040503050406030204" pitchFamily="18" charset="0"/>
                              </a:rPr>
                              <m:t>𝐵</m:t>
                            </m:r>
                            <m:r>
                              <a:rPr lang="en-US" sz="2000" b="0" i="1" dirty="0" smtClean="0">
                                <a:latin typeface="Cambria Math" panose="02040503050406030204" pitchFamily="18" charset="0"/>
                              </a:rPr>
                              <m:t>,</m:t>
                            </m:r>
                            <m:r>
                              <a:rPr lang="en-US" sz="2000" b="0" i="1" dirty="0" smtClean="0">
                                <a:latin typeface="Cambria Math" panose="02040503050406030204" pitchFamily="18" charset="0"/>
                              </a:rPr>
                              <m:t>𝐷𝑖𝑟𝑡𝑦</m:t>
                            </m:r>
                            <m:r>
                              <a:rPr lang="en-US" sz="2000" b="0" i="1" dirty="0" smtClean="0">
                                <a:latin typeface="Cambria Math" panose="02040503050406030204" pitchFamily="18" charset="0"/>
                              </a:rPr>
                              <m:t>]</m:t>
                            </m:r>
                          </m:e>
                        </m:d>
                        <m:r>
                          <a:rPr lang="en-US" sz="2000" b="0" i="1" dirty="0" smtClean="0">
                            <a:latin typeface="Cambria Math" panose="02040503050406030204" pitchFamily="18" charset="0"/>
                          </a:rPr>
                          <m:t>={2}</m:t>
                        </m:r>
                      </m:oMath>
                    </m:oMathPara>
                  </a14:m>
                  <a:endParaRPr lang="en-US" sz="2000" dirty="0"/>
                </a:p>
              </p:txBody>
            </p:sp>
          </mc:Choice>
          <mc:Fallback xmlns="">
            <p:sp>
              <p:nvSpPr>
                <p:cNvPr id="24" name="Rectangle 23">
                  <a:extLst>
                    <a:ext uri="{FF2B5EF4-FFF2-40B4-BE49-F238E27FC236}">
                      <a16:creationId xmlns:a16="http://schemas.microsoft.com/office/drawing/2014/main" id="{BF88426C-A72B-4854-9595-CAEE1749CD58}"/>
                    </a:ext>
                  </a:extLst>
                </p:cNvPr>
                <p:cNvSpPr>
                  <a:spLocks noRot="1" noChangeAspect="1" noMove="1" noResize="1" noEditPoints="1" noAdjustHandles="1" noChangeArrowheads="1" noChangeShapeType="1" noTextEdit="1"/>
                </p:cNvSpPr>
                <p:nvPr/>
              </p:nvSpPr>
              <p:spPr>
                <a:xfrm>
                  <a:off x="2472880" y="6323718"/>
                  <a:ext cx="7162800" cy="400110"/>
                </a:xfrm>
                <a:prstGeom prst="rect">
                  <a:avLst/>
                </a:prstGeom>
                <a:blipFill>
                  <a:blip r:embed="rId6"/>
                  <a:stretch>
                    <a:fillRect l="-426" b="-15152"/>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B93B4253-A8FB-D677-E16B-DC0AEBCA0225}"/>
              </a:ext>
            </a:extLst>
          </p:cNvPr>
          <p:cNvGrpSpPr/>
          <p:nvPr/>
        </p:nvGrpSpPr>
        <p:grpSpPr>
          <a:xfrm>
            <a:off x="25400" y="1802401"/>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xmlns="">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D6C1FC3-8F96-BFAB-8EC1-7FC92E38166A}"/>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6"/>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81F3474-59FA-B1B7-350F-3066E61A9E7F}"/>
              </a:ext>
            </a:extLst>
          </p:cNvPr>
          <p:cNvGrpSpPr/>
          <p:nvPr/>
        </p:nvGrpSpPr>
        <p:grpSpPr>
          <a:xfrm>
            <a:off x="6449969" y="403492"/>
            <a:ext cx="2438400" cy="1248829"/>
            <a:chOff x="6076950" y="365126"/>
            <a:chExt cx="2438400" cy="1248829"/>
          </a:xfrm>
        </p:grpSpPr>
        <p:pic>
          <p:nvPicPr>
            <p:cNvPr id="9" name="Picture 4" descr="vacuum2-environment">
              <a:extLst>
                <a:ext uri="{FF2B5EF4-FFF2-40B4-BE49-F238E27FC236}">
                  <a16:creationId xmlns:a16="http://schemas.microsoft.com/office/drawing/2014/main" id="{9E312615-214C-E249-70EF-6E33EC9C5C08}"/>
                </a:ext>
              </a:extLst>
            </p:cNvPr>
            <p:cNvPicPr>
              <a:picLocks noChangeAspect="1" noChangeArrowheads="1"/>
            </p:cNvPicPr>
            <p:nvPr/>
          </p:nvPicPr>
          <p:blipFill>
            <a:blip r:embed="rId17" cstate="print"/>
            <a:srcRect/>
            <a:stretch>
              <a:fillRect/>
            </a:stretch>
          </p:blipFill>
          <p:spPr bwMode="auto">
            <a:xfrm>
              <a:off x="6076950" y="365126"/>
              <a:ext cx="2438400" cy="1247554"/>
            </a:xfrm>
            <a:prstGeom prst="rect">
              <a:avLst/>
            </a:prstGeom>
            <a:noFill/>
          </p:spPr>
        </p:pic>
        <p:sp>
          <p:nvSpPr>
            <p:cNvPr id="23" name="TextBox 22">
              <a:extLst>
                <a:ext uri="{FF2B5EF4-FFF2-40B4-BE49-F238E27FC236}">
                  <a16:creationId xmlns:a16="http://schemas.microsoft.com/office/drawing/2014/main" id="{3497F8CE-AA5D-678B-8EF6-8C7065EF8E4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26" name="TextBox 25">
            <a:extLst>
              <a:ext uri="{FF2B5EF4-FFF2-40B4-BE49-F238E27FC236}">
                <a16:creationId xmlns:a16="http://schemas.microsoft.com/office/drawing/2014/main" id="{CBD0428D-2386-BDE8-357A-0F756DFE63CB}"/>
              </a:ext>
            </a:extLst>
          </p:cNvPr>
          <p:cNvSpPr txBox="1"/>
          <p:nvPr/>
        </p:nvSpPr>
        <p:spPr>
          <a:xfrm>
            <a:off x="3336480" y="3939839"/>
            <a:ext cx="327334" cy="461665"/>
          </a:xfrm>
          <a:prstGeom prst="rect">
            <a:avLst/>
          </a:prstGeom>
          <a:noFill/>
        </p:spPr>
        <p:txBody>
          <a:bodyPr wrap="none" rtlCol="0">
            <a:spAutoFit/>
          </a:bodyPr>
          <a:lstStyle/>
          <a:p>
            <a:r>
              <a:rPr lang="en-US" sz="2400" b="1" dirty="0">
                <a:solidFill>
                  <a:srgbClr val="FF0000"/>
                </a:solidFill>
              </a:rPr>
              <a:t>?</a:t>
            </a:r>
          </a:p>
        </p:txBody>
      </p:sp>
      <p:sp>
        <p:nvSpPr>
          <p:cNvPr id="27" name="TextBox 26">
            <a:extLst>
              <a:ext uri="{FF2B5EF4-FFF2-40B4-BE49-F238E27FC236}">
                <a16:creationId xmlns:a16="http://schemas.microsoft.com/office/drawing/2014/main" id="{C0230745-7EAD-EACA-82AE-44F9B53C7667}"/>
              </a:ext>
            </a:extLst>
          </p:cNvPr>
          <p:cNvSpPr txBox="1"/>
          <p:nvPr/>
        </p:nvSpPr>
        <p:spPr>
          <a:xfrm>
            <a:off x="3336480" y="4468846"/>
            <a:ext cx="327334" cy="461665"/>
          </a:xfrm>
          <a:prstGeom prst="rect">
            <a:avLst/>
          </a:prstGeom>
          <a:noFill/>
        </p:spPr>
        <p:txBody>
          <a:bodyPr wrap="square" rtlCol="0">
            <a:spAutoFit/>
          </a:bodyPr>
          <a:lstStyle/>
          <a:p>
            <a:r>
              <a:rPr lang="en-US" sz="2400" b="1" dirty="0">
                <a:solidFill>
                  <a:srgbClr val="FF0000"/>
                </a:solidFill>
              </a:rPr>
              <a:t>?</a:t>
            </a:r>
          </a:p>
        </p:txBody>
      </p:sp>
      <p:sp>
        <p:nvSpPr>
          <p:cNvPr id="10" name="Rectangle 9">
            <a:extLst>
              <a:ext uri="{FF2B5EF4-FFF2-40B4-BE49-F238E27FC236}">
                <a16:creationId xmlns:a16="http://schemas.microsoft.com/office/drawing/2014/main" id="{EC0F2074-D835-71F4-6E56-C15596BE79B7}"/>
              </a:ext>
            </a:extLst>
          </p:cNvPr>
          <p:cNvSpPr/>
          <p:nvPr/>
        </p:nvSpPr>
        <p:spPr>
          <a:xfrm>
            <a:off x="3962400" y="3276600"/>
            <a:ext cx="38782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ABC0F88-1F95-CEE5-BD2D-41D0129EBE5B}"/>
              </a:ext>
            </a:extLst>
          </p:cNvPr>
          <p:cNvSpPr/>
          <p:nvPr/>
        </p:nvSpPr>
        <p:spPr>
          <a:xfrm>
            <a:off x="5680890" y="3263037"/>
            <a:ext cx="22780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555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0"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of belief states to create a conditional plan</a:t>
            </a:r>
          </a:p>
        </p:txBody>
      </p:sp>
      <p:pic>
        <p:nvPicPr>
          <p:cNvPr id="4" name="Picture 3">
            <a:extLst>
              <a:ext uri="{FF2B5EF4-FFF2-40B4-BE49-F238E27FC236}">
                <a16:creationId xmlns:a16="http://schemas.microsoft.com/office/drawing/2014/main" id="{C876E69F-D1CF-4290-94B9-661321F04FFF}"/>
              </a:ext>
            </a:extLst>
          </p:cNvPr>
          <p:cNvPicPr>
            <a:picLocks noChangeAspect="1"/>
          </p:cNvPicPr>
          <p:nvPr/>
        </p:nvPicPr>
        <p:blipFill>
          <a:blip r:embed="rId2"/>
          <a:stretch>
            <a:fillRect/>
          </a:stretch>
        </p:blipFill>
        <p:spPr>
          <a:xfrm>
            <a:off x="1080477" y="2590800"/>
            <a:ext cx="4634523" cy="2743200"/>
          </a:xfrm>
          <a:prstGeom prst="rect">
            <a:avLst/>
          </a:prstGeom>
        </p:spPr>
      </p:pic>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74666" cy="830997"/>
          </a:xfrm>
          <a:prstGeom prst="rect">
            <a:avLst/>
          </a:prstGeom>
          <a:noFill/>
        </p:spPr>
        <p:txBody>
          <a:bodyPr wrap="none" rtlCol="0">
            <a:spAutoFit/>
          </a:bodyPr>
          <a:lstStyle/>
          <a:p>
            <a:r>
              <a:rPr lang="en-US" sz="2400" b="1" dirty="0"/>
              <a:t>Solution</a:t>
            </a:r>
            <a:r>
              <a:rPr lang="en-US" sz="2400" dirty="0"/>
              <a:t>: </a:t>
            </a:r>
            <a:r>
              <a:rPr lang="en-US" sz="2400" i="1" dirty="0"/>
              <a:t>[Suck,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sp>
        <p:nvSpPr>
          <p:cNvPr id="7" name="TextBox 6">
            <a:extLst>
              <a:ext uri="{FF2B5EF4-FFF2-40B4-BE49-F238E27FC236}">
                <a16:creationId xmlns:a16="http://schemas.microsoft.com/office/drawing/2014/main" id="{28B72601-947D-413A-835A-EE1C8BA0B584}"/>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8" name="TextBox 7">
            <a:extLst>
              <a:ext uri="{FF2B5EF4-FFF2-40B4-BE49-F238E27FC236}">
                <a16:creationId xmlns:a16="http://schemas.microsoft.com/office/drawing/2014/main" id="{1D787AAE-EF50-4451-9E6F-28B71E42C38C}"/>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9" name="TextBox 8">
            <a:extLst>
              <a:ext uri="{FF2B5EF4-FFF2-40B4-BE49-F238E27FC236}">
                <a16:creationId xmlns:a16="http://schemas.microsoft.com/office/drawing/2014/main" id="{64267353-0136-4734-941B-D9DCD9A8360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6" name="TextBox 5">
            <a:extLst>
              <a:ext uri="{FF2B5EF4-FFF2-40B4-BE49-F238E27FC236}">
                <a16:creationId xmlns:a16="http://schemas.microsoft.com/office/drawing/2014/main" id="{63256677-0436-4046-9195-D88183200144}"/>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1" name="TextBox 10">
            <a:extLst>
              <a:ext uri="{FF2B5EF4-FFF2-40B4-BE49-F238E27FC236}">
                <a16:creationId xmlns:a16="http://schemas.microsoft.com/office/drawing/2014/main" id="{DCAEA91F-D67F-49E2-9560-48D8B98E50D7}"/>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12" name="TextBox 11">
            <a:extLst>
              <a:ext uri="{FF2B5EF4-FFF2-40B4-BE49-F238E27FC236}">
                <a16:creationId xmlns:a16="http://schemas.microsoft.com/office/drawing/2014/main" id="{AE2481CC-0424-4A7A-B38C-B29449273398}"/>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sp>
        <p:nvSpPr>
          <p:cNvPr id="13" name="Rectangle 12">
            <a:extLst>
              <a:ext uri="{FF2B5EF4-FFF2-40B4-BE49-F238E27FC236}">
                <a16:creationId xmlns:a16="http://schemas.microsoft.com/office/drawing/2014/main" id="{B4941423-AB1C-4666-9F27-F29FFFADFD5A}"/>
              </a:ext>
            </a:extLst>
          </p:cNvPr>
          <p:cNvSpPr/>
          <p:nvPr/>
        </p:nvSpPr>
        <p:spPr>
          <a:xfrm>
            <a:off x="5880100" y="2514600"/>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26A04BA-2BE5-0B1B-898D-6F21BC1E3DB9}"/>
              </a:ext>
            </a:extLst>
          </p:cNvPr>
          <p:cNvSpPr txBox="1"/>
          <p:nvPr/>
        </p:nvSpPr>
        <p:spPr>
          <a:xfrm>
            <a:off x="4602480" y="2554069"/>
            <a:ext cx="1224181" cy="646331"/>
          </a:xfrm>
          <a:prstGeom prst="rect">
            <a:avLst/>
          </a:prstGeom>
          <a:noFill/>
        </p:spPr>
        <p:txBody>
          <a:bodyPr wrap="none" rtlCol="0">
            <a:spAutoFit/>
          </a:bodyPr>
          <a:lstStyle/>
          <a:p>
            <a:r>
              <a:rPr lang="en-US" dirty="0"/>
              <a:t>Initial </a:t>
            </a:r>
          </a:p>
          <a:p>
            <a:r>
              <a:rPr lang="en-US" dirty="0"/>
              <a:t>belief state</a:t>
            </a:r>
          </a:p>
        </p:txBody>
      </p:sp>
      <p:grpSp>
        <p:nvGrpSpPr>
          <p:cNvPr id="14" name="Group 13">
            <a:extLst>
              <a:ext uri="{FF2B5EF4-FFF2-40B4-BE49-F238E27FC236}">
                <a16:creationId xmlns:a16="http://schemas.microsoft.com/office/drawing/2014/main" id="{A04578C4-FB4B-AD1A-BD56-B1F36142084F}"/>
              </a:ext>
            </a:extLst>
          </p:cNvPr>
          <p:cNvGrpSpPr/>
          <p:nvPr/>
        </p:nvGrpSpPr>
        <p:grpSpPr>
          <a:xfrm>
            <a:off x="6449969" y="403492"/>
            <a:ext cx="2438400" cy="1248829"/>
            <a:chOff x="6076950" y="365126"/>
            <a:chExt cx="2438400" cy="1248829"/>
          </a:xfrm>
        </p:grpSpPr>
        <p:pic>
          <p:nvPicPr>
            <p:cNvPr id="15" name="Picture 4" descr="vacuum2-environment">
              <a:extLst>
                <a:ext uri="{FF2B5EF4-FFF2-40B4-BE49-F238E27FC236}">
                  <a16:creationId xmlns:a16="http://schemas.microsoft.com/office/drawing/2014/main" id="{48434C9F-6A88-9DEB-2535-934A929FADDE}"/>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6" name="TextBox 15">
              <a:extLst>
                <a:ext uri="{FF2B5EF4-FFF2-40B4-BE49-F238E27FC236}">
                  <a16:creationId xmlns:a16="http://schemas.microsoft.com/office/drawing/2014/main" id="{FF3C6254-EE59-FD98-D56F-7C79DEDA4B7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31357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197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87490"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1DBF9C5E-5351-4E5D-ABA9-8FBB64DF4613}"/>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42CB4A0-BD42-4978-ADCF-BBB4AF0B87B3}"/>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914FC0C1-D3BE-45B9-B779-4A4AC1AB5E05}"/>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12176E66-2DE6-411B-A1B3-6E09F8CA53C6}"/>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5D3AC1E8-C0E0-4481-BA84-878EB709DD16}"/>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2FADB9E2-E689-4724-A7DA-C6EE685A62C6}"/>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6D10F08E-39B5-4EED-A6EC-A542CA3936D7}"/>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5" name="Straight Arrow Connector 24">
            <a:extLst>
              <a:ext uri="{FF2B5EF4-FFF2-40B4-BE49-F238E27FC236}">
                <a16:creationId xmlns:a16="http://schemas.microsoft.com/office/drawing/2014/main" id="{4F815955-7FB1-4614-8E7C-A7FD852795BD}"/>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A5B70165-8084-45CC-995C-A1BBA5E462E8}"/>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4" name="Arrow: Right 23">
            <a:extLst>
              <a:ext uri="{FF2B5EF4-FFF2-40B4-BE49-F238E27FC236}">
                <a16:creationId xmlns:a16="http://schemas.microsoft.com/office/drawing/2014/main" id="{B3424C96-3B79-4DA6-8CA6-18A871ED696D}"/>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cxnSp>
        <p:nvCxnSpPr>
          <p:cNvPr id="26" name="Straight Arrow Connector 25">
            <a:extLst>
              <a:ext uri="{FF2B5EF4-FFF2-40B4-BE49-F238E27FC236}">
                <a16:creationId xmlns:a16="http://schemas.microsoft.com/office/drawing/2014/main" id="{855C0DE3-DA9D-450E-BBC3-52F4CAC784D2}"/>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028FE9-00A6-4AC3-97AE-1A00AB201CDD}"/>
              </a:ext>
            </a:extLst>
          </p:cNvPr>
          <p:cNvSpPr/>
          <p:nvPr/>
        </p:nvSpPr>
        <p:spPr>
          <a:xfrm>
            <a:off x="5902051" y="3828444"/>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70938F1D-521C-4E44-9B6D-B36E9FF57C3F}"/>
              </a:ext>
            </a:extLst>
          </p:cNvPr>
          <p:cNvSpPr/>
          <p:nvPr/>
        </p:nvSpPr>
        <p:spPr>
          <a:xfrm>
            <a:off x="5359392" y="3281680"/>
            <a:ext cx="508008" cy="782320"/>
          </a:xfrm>
          <a:custGeom>
            <a:avLst/>
            <a:gdLst>
              <a:gd name="connsiteX0" fmla="*/ 497848 w 508008"/>
              <a:gd name="connsiteY0" fmla="*/ 0 h 782320"/>
              <a:gd name="connsiteX1" fmla="*/ 8 w 508008"/>
              <a:gd name="connsiteY1" fmla="*/ 436880 h 782320"/>
              <a:gd name="connsiteX2" fmla="*/ 508008 w 508008"/>
              <a:gd name="connsiteY2" fmla="*/ 782320 h 782320"/>
            </a:gdLst>
            <a:ahLst/>
            <a:cxnLst>
              <a:cxn ang="0">
                <a:pos x="connsiteX0" y="connsiteY0"/>
              </a:cxn>
              <a:cxn ang="0">
                <a:pos x="connsiteX1" y="connsiteY1"/>
              </a:cxn>
              <a:cxn ang="0">
                <a:pos x="connsiteX2" y="connsiteY2"/>
              </a:cxn>
            </a:cxnLst>
            <a:rect l="l" t="t" r="r" b="b"/>
            <a:pathLst>
              <a:path w="508008" h="782320">
                <a:moveTo>
                  <a:pt x="497848" y="0"/>
                </a:moveTo>
                <a:cubicBezTo>
                  <a:pt x="248081" y="153246"/>
                  <a:pt x="-1685" y="306493"/>
                  <a:pt x="8" y="436880"/>
                </a:cubicBezTo>
                <a:cubicBezTo>
                  <a:pt x="1701" y="567267"/>
                  <a:pt x="254854" y="674793"/>
                  <a:pt x="508008" y="78232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9DC47F-17E4-451F-DD7F-3C2A3B35D11C}"/>
              </a:ext>
            </a:extLst>
          </p:cNvPr>
          <p:cNvSpPr/>
          <p:nvPr/>
        </p:nvSpPr>
        <p:spPr>
          <a:xfrm>
            <a:off x="5903682" y="2461210"/>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6DC8FBE8-B742-8539-0A07-90287F7819FC}"/>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8453E2BA-8349-03B7-382A-985D9F726905}"/>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ECA3094E-DDF1-8470-4DF3-1B24E75F4B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417746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10061"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a:t>
            </a:r>
            <a:r>
              <a:rPr lang="en-US" sz="2400" b="1" i="1" dirty="0">
                <a:solidFill>
                  <a:srgbClr val="FF0000"/>
                </a:solidFill>
              </a:rPr>
              <a:t>Right</a:t>
            </a:r>
            <a:r>
              <a:rPr lang="en-US" sz="2400" i="1" dirty="0"/>
              <a: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210BA3CC-DF3B-462C-B131-BBECC320AA31}"/>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98C50E9-2F8D-4B6F-9AC9-E2B08BA93B50}"/>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EF0E3352-E3E5-456A-91A5-C40E3D44724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B817A1E5-6AAD-4F71-99D4-81D1848C87C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F3B802B6-7B38-4478-955C-A0AD4CCCB1ED}"/>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036E53C9-F802-4BFC-895E-F5C74A6698E9}"/>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141733CB-74BF-4272-AD61-E7BEF47C213F}"/>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816FF5E7-143A-42D1-9FA8-151E93E09313}"/>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8C9737-67E7-425D-972B-48C57C0170C9}"/>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36017-0C2A-4161-A526-AE611AEFDAB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5" name="Arrow: Right 24">
            <a:extLst>
              <a:ext uri="{FF2B5EF4-FFF2-40B4-BE49-F238E27FC236}">
                <a16:creationId xmlns:a16="http://schemas.microsoft.com/office/drawing/2014/main" id="{2A119A13-3D41-4D24-A7D5-3F0136DC3262}"/>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C529368C-6BCD-47A8-BB03-7562F7FE1476}"/>
              </a:ext>
            </a:extLst>
          </p:cNvPr>
          <p:cNvSpPr/>
          <p:nvPr/>
        </p:nvSpPr>
        <p:spPr>
          <a:xfrm rot="5400000">
            <a:off x="344430" y="4075173"/>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30" name="Arrow: Right 29">
            <a:extLst>
              <a:ext uri="{FF2B5EF4-FFF2-40B4-BE49-F238E27FC236}">
                <a16:creationId xmlns:a16="http://schemas.microsoft.com/office/drawing/2014/main" id="{29AEC175-6312-451C-9905-F3901DB442AB}"/>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3A8C7E8D-E398-408C-8857-86213B2775B7}"/>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D04EB97-5F3C-42F9-883A-ACA4348026A2}"/>
              </a:ext>
            </a:extLst>
          </p:cNvPr>
          <p:cNvSpPr/>
          <p:nvPr/>
        </p:nvSpPr>
        <p:spPr>
          <a:xfrm>
            <a:off x="7383403" y="3786189"/>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B9DE769-C8D0-4F47-A04F-A3B89F3F1B38}"/>
              </a:ext>
            </a:extLst>
          </p:cNvPr>
          <p:cNvCxnSpPr>
            <a:cxnSpLocks/>
          </p:cNvCxnSpPr>
          <p:nvPr/>
        </p:nvCxnSpPr>
        <p:spPr>
          <a:xfrm>
            <a:off x="7277688" y="4419600"/>
            <a:ext cx="3423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15650C-50B5-5825-C52F-2F7A1AE34F91}"/>
              </a:ext>
            </a:extLst>
          </p:cNvPr>
          <p:cNvSpPr/>
          <p:nvPr/>
        </p:nvSpPr>
        <p:spPr>
          <a:xfrm>
            <a:off x="5902051" y="3791269"/>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47052F9A-A805-E6CA-A077-62521175FB8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3C2CC8C6-E8D7-CAB6-1316-956D9007B40A}"/>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F92201A4-8F44-8D13-F98D-26D4ABAC4DCE}"/>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630257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7721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61357" cy="461665"/>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 Right, </a:t>
            </a:r>
            <a:r>
              <a:rPr lang="en-US" sz="2400" b="1" dirty="0">
                <a:solidFill>
                  <a:srgbClr val="FF0000"/>
                </a:solidFill>
              </a:rPr>
              <a:t>if</a:t>
            </a:r>
            <a:r>
              <a:rPr lang="en-US" sz="2400" b="1" i="1" dirty="0">
                <a:solidFill>
                  <a:srgbClr val="FF0000"/>
                </a:solidFill>
              </a:rPr>
              <a:t> b = {6} </a:t>
            </a:r>
            <a:r>
              <a:rPr lang="en-US" sz="2400" b="1" dirty="0">
                <a:solidFill>
                  <a:srgbClr val="FF0000"/>
                </a:solidFill>
              </a:rPr>
              <a:t>then</a:t>
            </a:r>
            <a:r>
              <a:rPr lang="en-US" sz="2400" b="1" i="1" dirty="0">
                <a:solidFill>
                  <a:srgbClr val="FF0000"/>
                </a:solidFill>
              </a:rPr>
              <a:t> Suck </a:t>
            </a:r>
            <a:r>
              <a:rPr lang="en-US" sz="2400" b="1" dirty="0">
                <a:solidFill>
                  <a:srgbClr val="FF0000"/>
                </a:solidFill>
              </a:rPr>
              <a:t>else</a:t>
            </a:r>
            <a:r>
              <a:rPr lang="en-US" sz="2400" b="1" i="1" dirty="0">
                <a:solidFill>
                  <a:srgbClr val="FF0000"/>
                </a:solidFill>
              </a:rPr>
              <a:t> []</a:t>
            </a:r>
            <a:r>
              <a:rPr lang="en-US" sz="24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2"/>
          <a:stretch>
            <a:fillRect/>
          </a:stretch>
        </p:blipFill>
        <p:spPr>
          <a:xfrm>
            <a:off x="5880100" y="2514600"/>
            <a:ext cx="3006607" cy="2590800"/>
          </a:xfrm>
          <a:prstGeom prst="rect">
            <a:avLst/>
          </a:prstGeom>
        </p:spPr>
      </p:pic>
      <p:sp>
        <p:nvSpPr>
          <p:cNvPr id="13" name="Rectangle 12">
            <a:extLst>
              <a:ext uri="{FF2B5EF4-FFF2-40B4-BE49-F238E27FC236}">
                <a16:creationId xmlns:a16="http://schemas.microsoft.com/office/drawing/2014/main" id="{B4941423-AB1C-4666-9F27-F29FFFADFD5A}"/>
              </a:ext>
            </a:extLst>
          </p:cNvPr>
          <p:cNvSpPr/>
          <p:nvPr/>
        </p:nvSpPr>
        <p:spPr>
          <a:xfrm>
            <a:off x="7419498" y="4433888"/>
            <a:ext cx="1435100" cy="671511"/>
          </a:xfrm>
          <a:prstGeom prst="rect">
            <a:avLst/>
          </a:prstGeom>
          <a:solidFill>
            <a:srgbClr val="7030A0">
              <a:alpha val="7843"/>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3002904-EC0A-42E1-8B4E-3165D9A349B9}"/>
              </a:ext>
            </a:extLst>
          </p:cNvPr>
          <p:cNvPicPr>
            <a:picLocks noChangeAspect="1"/>
          </p:cNvPicPr>
          <p:nvPr/>
        </p:nvPicPr>
        <p:blipFill>
          <a:blip r:embed="rId3"/>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D8C82DCC-B37A-4B84-8659-8C6CCFE0E65D}"/>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C0D77DE8-AA0D-4A55-A357-D6E2295F823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7107D780-4884-4BE8-9596-2CF831F32987}"/>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D5BDC666-59F2-4DA5-87B7-311CEDA56EBE}"/>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7BEE92C8-0BF8-4674-AAD0-F33352146E4D}"/>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7D728E31-62E6-45E8-8BFA-F5445BDB536C}"/>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ABCAB613-601B-47FB-89A3-6A8A55BC2354}"/>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20BD2-8063-4F23-8315-7099A3631478}"/>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EA8FB-1F00-4A4B-9CF1-CAE2E8DEB8D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6" name="Arrow: Right 25">
            <a:extLst>
              <a:ext uri="{FF2B5EF4-FFF2-40B4-BE49-F238E27FC236}">
                <a16:creationId xmlns:a16="http://schemas.microsoft.com/office/drawing/2014/main" id="{2FDB1899-3349-4CEC-A9C1-CD174D03A15C}"/>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A13F12A0-22C3-4F15-B2F1-FD7A58CA0D20}"/>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28" name="Arrow: Right 27">
            <a:extLst>
              <a:ext uri="{FF2B5EF4-FFF2-40B4-BE49-F238E27FC236}">
                <a16:creationId xmlns:a16="http://schemas.microsoft.com/office/drawing/2014/main" id="{8EEEAC75-7EF8-4397-8826-531143CCD5F7}"/>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29" name="Arrow: Right 28">
            <a:extLst>
              <a:ext uri="{FF2B5EF4-FFF2-40B4-BE49-F238E27FC236}">
                <a16:creationId xmlns:a16="http://schemas.microsoft.com/office/drawing/2014/main" id="{1F2D30DD-23D1-4256-A4BB-A81C76C82106}"/>
              </a:ext>
            </a:extLst>
          </p:cNvPr>
          <p:cNvSpPr/>
          <p:nvPr/>
        </p:nvSpPr>
        <p:spPr>
          <a:xfrm rot="5400000">
            <a:off x="573026" y="52943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B6D2093E-389B-45D2-9E5D-C37B6563918B}"/>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F414CE-F252-4E1F-ACD7-2665E3AC2AF7}"/>
              </a:ext>
            </a:extLst>
          </p:cNvPr>
          <p:cNvCxnSpPr>
            <a:cxnSpLocks/>
          </p:cNvCxnSpPr>
          <p:nvPr/>
        </p:nvCxnSpPr>
        <p:spPr>
          <a:xfrm>
            <a:off x="7353888" y="4343400"/>
            <a:ext cx="266112"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235B935-1D94-87C9-4866-183BC71B1008}"/>
              </a:ext>
            </a:extLst>
          </p:cNvPr>
          <p:cNvSpPr/>
          <p:nvPr/>
        </p:nvSpPr>
        <p:spPr>
          <a:xfrm>
            <a:off x="7383403" y="3786189"/>
            <a:ext cx="1503304" cy="13992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BC356F30-650F-0E4D-DEE3-0B2E66CB86FE}"/>
              </a:ext>
            </a:extLst>
          </p:cNvPr>
          <p:cNvSpPr/>
          <p:nvPr/>
        </p:nvSpPr>
        <p:spPr>
          <a:xfrm>
            <a:off x="4812159" y="6026087"/>
            <a:ext cx="2607339" cy="731313"/>
          </a:xfrm>
          <a:prstGeom prst="wedgeRoundRectCallout">
            <a:avLst>
              <a:gd name="adj1" fmla="val -43252"/>
              <a:gd name="adj2" fmla="val -8337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 = {6} is the result of the update with o = [r, Dirty]</a:t>
            </a:r>
          </a:p>
        </p:txBody>
      </p:sp>
      <p:grpSp>
        <p:nvGrpSpPr>
          <p:cNvPr id="7" name="Group 6">
            <a:extLst>
              <a:ext uri="{FF2B5EF4-FFF2-40B4-BE49-F238E27FC236}">
                <a16:creationId xmlns:a16="http://schemas.microsoft.com/office/drawing/2014/main" id="{78CF469B-7543-5D0C-2EFF-571049549BE5}"/>
              </a:ext>
            </a:extLst>
          </p:cNvPr>
          <p:cNvGrpSpPr/>
          <p:nvPr/>
        </p:nvGrpSpPr>
        <p:grpSpPr>
          <a:xfrm>
            <a:off x="6449969" y="403492"/>
            <a:ext cx="2438400" cy="1248829"/>
            <a:chOff x="6076950" y="365126"/>
            <a:chExt cx="2438400" cy="1248829"/>
          </a:xfrm>
        </p:grpSpPr>
        <p:pic>
          <p:nvPicPr>
            <p:cNvPr id="8" name="Picture 4" descr="vacuum2-environment">
              <a:extLst>
                <a:ext uri="{FF2B5EF4-FFF2-40B4-BE49-F238E27FC236}">
                  <a16:creationId xmlns:a16="http://schemas.microsoft.com/office/drawing/2014/main" id="{9D24A022-8B80-9B34-40AA-F9CD8129FD82}"/>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0DF7592B-D0EB-5BB5-56D7-162889CDD8D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26037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314950" cy="1325563"/>
          </a:xfrm>
        </p:spPr>
        <p:txBody>
          <a:bodyPr>
            <a:normAutofit fontScale="90000"/>
          </a:bodyPr>
          <a:lstStyle/>
          <a:p>
            <a:r>
              <a:rPr lang="en-US" sz="4000" b="1" dirty="0"/>
              <a:t>Remember</a:t>
            </a:r>
            <a:r>
              <a:rPr lang="en-US" sz="4000" dirty="0"/>
              <a:t>: Solving Search Problems under Certainty</a:t>
            </a:r>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969147062"/>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969147062"/>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grpSp>
        <p:nvGrpSpPr>
          <p:cNvPr id="5" name="Group 4">
            <a:extLst>
              <a:ext uri="{FF2B5EF4-FFF2-40B4-BE49-F238E27FC236}">
                <a16:creationId xmlns:a16="http://schemas.microsoft.com/office/drawing/2014/main" id="{902D6D70-DCCC-08B6-E7FE-A405E8EFB174}"/>
              </a:ext>
            </a:extLst>
          </p:cNvPr>
          <p:cNvGrpSpPr/>
          <p:nvPr/>
        </p:nvGrpSpPr>
        <p:grpSpPr>
          <a:xfrm>
            <a:off x="3250565" y="2032313"/>
            <a:ext cx="5700655" cy="3722200"/>
            <a:chOff x="3276600" y="1660604"/>
            <a:chExt cx="5700655" cy="372220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9" cstate="print"/>
            <a:srcRect/>
            <a:stretch>
              <a:fillRect/>
            </a:stretch>
          </p:blipFill>
          <p:spPr bwMode="auto">
            <a:xfrm>
              <a:off x="3276600" y="2667000"/>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810000" y="3112809"/>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343400" y="3853658"/>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219700" y="4024902"/>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568036" y="4620804"/>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4940087" y="2311410"/>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029202" y="2705239"/>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029200" y="4534039"/>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3568036" y="1660604"/>
              <a:ext cx="4436439" cy="615553"/>
            </a:xfrm>
            <a:prstGeom prst="rect">
              <a:avLst/>
            </a:prstGeom>
            <a:noFill/>
          </p:spPr>
          <p:txBody>
            <a:bodyPr wrap="square" rtlCol="0">
              <a:spAutoFit/>
            </a:bodyPr>
            <a:lstStyle/>
            <a:p>
              <a:pPr algn="ctr"/>
              <a:r>
                <a:rPr lang="en-US" b="1" dirty="0"/>
                <a:t>State space: </a:t>
              </a:r>
              <a:r>
                <a:rPr lang="en-US" sz="1600" dirty="0"/>
                <a:t>A state completely describes the environment and agent</a:t>
              </a:r>
              <a:endParaRPr lang="en-US" dirty="0"/>
            </a:p>
          </p:txBody>
        </p:sp>
      </p:grpSp>
      <p:pic>
        <p:nvPicPr>
          <p:cNvPr id="4" name="Picture 4" descr="vacuum2-environment">
            <a:extLst>
              <a:ext uri="{FF2B5EF4-FFF2-40B4-BE49-F238E27FC236}">
                <a16:creationId xmlns:a16="http://schemas.microsoft.com/office/drawing/2014/main" id="{D350F3D5-C3F6-F587-CA59-4D92F40D6A3B}"/>
              </a:ext>
            </a:extLst>
          </p:cNvPr>
          <p:cNvPicPr>
            <a:picLocks noChangeAspect="1" noChangeArrowheads="1"/>
          </p:cNvPicPr>
          <p:nvPr/>
        </p:nvPicPr>
        <p:blipFill>
          <a:blip r:embed="rId10"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7C8B7C9B-1FD9-F6BD-15C6-1A4732C48A7E}"/>
              </a:ext>
            </a:extLst>
          </p:cNvPr>
          <p:cNvSpPr txBox="1"/>
          <p:nvPr/>
        </p:nvSpPr>
        <p:spPr>
          <a:xfrm>
            <a:off x="489780" y="6018129"/>
            <a:ext cx="8077200" cy="646331"/>
          </a:xfrm>
          <a:prstGeom prst="rect">
            <a:avLst/>
          </a:prstGeom>
          <a:noFill/>
        </p:spPr>
        <p:txBody>
          <a:bodyPr wrap="square" rtlCol="0">
            <a:spAutoFit/>
          </a:bodyPr>
          <a:lstStyle/>
          <a:p>
            <a:pPr algn="ctr"/>
            <a:r>
              <a:rPr lang="en-US" b="1" dirty="0"/>
              <a:t>Solution</a:t>
            </a:r>
            <a:r>
              <a:rPr lang="en-US" dirty="0"/>
              <a:t> of the planning phase is a </a:t>
            </a:r>
            <a:r>
              <a:rPr lang="en-US" b="1" dirty="0">
                <a:solidFill>
                  <a:srgbClr val="FF0000"/>
                </a:solidFill>
              </a:rPr>
              <a:t>sequence of actions </a:t>
            </a:r>
            <a:r>
              <a:rPr lang="en-US" dirty="0"/>
              <a:t>also called a </a:t>
            </a:r>
            <a:r>
              <a:rPr lang="en-US" b="1" dirty="0">
                <a:solidFill>
                  <a:srgbClr val="FF0000"/>
                </a:solidFill>
              </a:rPr>
              <a:t>plan </a:t>
            </a:r>
            <a:r>
              <a:rPr lang="en-US" dirty="0"/>
              <a:t>that can be blindly followed: </a:t>
            </a:r>
            <a:r>
              <a:rPr lang="en-US" b="1" dirty="0"/>
              <a:t>[Suck, Right, Suck]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89E0B-9553-41BC-905E-02092AA597D9}"/>
              </a:ext>
            </a:extLst>
          </p:cNvPr>
          <p:cNvSpPr>
            <a:spLocks noGrp="1"/>
          </p:cNvSpPr>
          <p:nvPr>
            <p:ph type="title"/>
          </p:nvPr>
        </p:nvSpPr>
        <p:spPr>
          <a:xfrm>
            <a:off x="628650" y="365126"/>
            <a:ext cx="5314950" cy="1325563"/>
          </a:xfrm>
        </p:spPr>
        <p:txBody>
          <a:bodyPr>
            <a:noAutofit/>
          </a:bodyPr>
          <a:lstStyle/>
          <a:p>
            <a:r>
              <a:rPr lang="en-US" sz="3600" dirty="0"/>
              <a:t>State Estimation and </a:t>
            </a:r>
            <a:br>
              <a:rPr lang="en-US" sz="3600" dirty="0"/>
            </a:br>
            <a:r>
              <a:rPr lang="en-US" sz="3600" dirty="0"/>
              <a:t>Approximate Belief States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05D55-479C-478C-93E1-43A247B9C574}"/>
                  </a:ext>
                </a:extLst>
              </p:cNvPr>
              <p:cNvSpPr>
                <a:spLocks noGrp="1"/>
              </p:cNvSpPr>
              <p:nvPr>
                <p:ph idx="1"/>
              </p:nvPr>
            </p:nvSpPr>
            <p:spPr>
              <a:xfrm>
                <a:off x="633730" y="1929922"/>
                <a:ext cx="7886700" cy="4470877"/>
              </a:xfrm>
            </p:spPr>
            <p:txBody>
              <a:bodyPr>
                <a:normAutofit fontScale="62500" lnSpcReduction="20000"/>
              </a:bodyPr>
              <a:lstStyle/>
              <a:p>
                <a:r>
                  <a:rPr lang="en-US" dirty="0"/>
                  <a:t>Agents choose an </a:t>
                </a:r>
                <a:r>
                  <a:rPr lang="en-US" b="1" dirty="0"/>
                  <a:t>action</a:t>
                </a:r>
                <a:r>
                  <a:rPr lang="en-US" dirty="0"/>
                  <a:t> and then receive an </a:t>
                </a:r>
                <a:r>
                  <a:rPr lang="en-US" b="1" dirty="0"/>
                  <a:t>observation</a:t>
                </a:r>
                <a:r>
                  <a:rPr lang="en-US" dirty="0"/>
                  <a:t> from the environment.</a:t>
                </a:r>
              </a:p>
              <a:p>
                <a:r>
                  <a:rPr lang="en-US" dirty="0"/>
                  <a:t>The agent keep track of its belief state using the following update:</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𝑈𝑝𝑑𝑎𝑡𝑒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𝑃𝑟𝑒𝑑𝑖𝑐𝑡</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𝑜</m:t>
                          </m:r>
                        </m:e>
                      </m:d>
                    </m:oMath>
                  </m:oMathPara>
                </a14:m>
                <a:endParaRPr lang="en-US" b="0" dirty="0"/>
              </a:p>
              <a:p>
                <a:pPr marL="0" indent="0">
                  <a:buNone/>
                </a:pPr>
                <a:endParaRPr lang="en-US" dirty="0"/>
              </a:p>
              <a:p>
                <a:r>
                  <a:rPr lang="en-US" dirty="0"/>
                  <a:t>This process is often called</a:t>
                </a:r>
              </a:p>
              <a:p>
                <a:pPr lvl="1"/>
                <a:r>
                  <a:rPr lang="en-US" sz="2900" b="1" dirty="0"/>
                  <a:t>monitoring</a:t>
                </a:r>
                <a:r>
                  <a:rPr lang="en-US" sz="2900" dirty="0"/>
                  <a:t>,</a:t>
                </a:r>
              </a:p>
              <a:p>
                <a:pPr lvl="1"/>
                <a:r>
                  <a:rPr lang="en-US" sz="2900" b="1" dirty="0"/>
                  <a:t>filtering</a:t>
                </a:r>
                <a:r>
                  <a:rPr lang="en-US" sz="2900" dirty="0"/>
                  <a:t>, or</a:t>
                </a:r>
              </a:p>
              <a:p>
                <a:pPr lvl="1"/>
                <a:r>
                  <a:rPr lang="en-US" sz="2900" b="1" dirty="0"/>
                  <a:t>state estimation</a:t>
                </a:r>
                <a:r>
                  <a:rPr lang="en-US" sz="2900" dirty="0"/>
                  <a:t>.</a:t>
                </a:r>
              </a:p>
              <a:p>
                <a:pPr lvl="1"/>
                <a:endParaRPr lang="en-US" dirty="0"/>
              </a:p>
              <a:p>
                <a:pPr>
                  <a:lnSpc>
                    <a:spcPct val="120000"/>
                  </a:lnSpc>
                </a:pPr>
                <a:r>
                  <a:rPr lang="en-US" dirty="0"/>
                  <a:t>The agent needs to be able to update its belief state following observations in </a:t>
                </a:r>
                <a:r>
                  <a:rPr lang="en-US" b="1" dirty="0"/>
                  <a:t>real time</a:t>
                </a:r>
                <a:r>
                  <a:rPr lang="en-US" dirty="0"/>
                  <a:t>! For many practical application, there is only time to compute an </a:t>
                </a:r>
                <a:r>
                  <a:rPr lang="en-US" b="1" dirty="0"/>
                  <a:t>approximate belief state! </a:t>
                </a:r>
                <a:r>
                  <a:rPr lang="en-US" dirty="0"/>
                  <a:t>These approximate methods are used in control theory and reinforcement learning.</a:t>
                </a:r>
                <a:endParaRPr lang="en-US" b="1" dirty="0"/>
              </a:p>
            </p:txBody>
          </p:sp>
        </mc:Choice>
        <mc:Fallback xmlns="">
          <p:sp>
            <p:nvSpPr>
              <p:cNvPr id="3" name="Content Placeholder 2">
                <a:extLst>
                  <a:ext uri="{FF2B5EF4-FFF2-40B4-BE49-F238E27FC236}">
                    <a16:creationId xmlns:a16="http://schemas.microsoft.com/office/drawing/2014/main" id="{E0905D55-479C-478C-93E1-43A247B9C574}"/>
                  </a:ext>
                </a:extLst>
              </p:cNvPr>
              <p:cNvSpPr>
                <a:spLocks noGrp="1" noRot="1" noChangeAspect="1" noMove="1" noResize="1" noEditPoints="1" noAdjustHandles="1" noChangeArrowheads="1" noChangeShapeType="1" noTextEdit="1"/>
              </p:cNvSpPr>
              <p:nvPr>
                <p:ph idx="1"/>
              </p:nvPr>
            </p:nvSpPr>
            <p:spPr>
              <a:xfrm>
                <a:off x="633730" y="1929922"/>
                <a:ext cx="7886700" cy="4470877"/>
              </a:xfrm>
              <a:blipFill>
                <a:blip r:embed="rId2"/>
                <a:stretch>
                  <a:fillRect l="-541" t="-231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C911548-95D1-AAB9-8418-52BB9C9FB662}"/>
              </a:ext>
            </a:extLst>
          </p:cNvPr>
          <p:cNvGrpSpPr/>
          <p:nvPr/>
        </p:nvGrpSpPr>
        <p:grpSpPr>
          <a:xfrm>
            <a:off x="6248400" y="105570"/>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DD8125-3192-0391-DCBE-EF7449DE8D7C}"/>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4710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14">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6">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542359" y="0"/>
            <a:ext cx="3601641"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6012480" y="662400"/>
            <a:ext cx="2750520" cy="1492132"/>
          </a:xfrm>
        </p:spPr>
        <p:txBody>
          <a:bodyPr vert="horz" lIns="91440" tIns="45720" rIns="91440" bIns="45720" rtlCol="0" anchor="t">
            <a:normAutofit/>
          </a:bodyPr>
          <a:lstStyle/>
          <a:p>
            <a:r>
              <a:rPr lang="en-US" sz="4400" kern="1200" dirty="0">
                <a:solidFill>
                  <a:schemeClr val="tx1"/>
                </a:solidFill>
                <a:latin typeface="+mj-lt"/>
                <a:ea typeface="+mj-ea"/>
                <a:cs typeface="+mj-cs"/>
              </a:rPr>
              <a:t>Case Study</a:t>
            </a:r>
          </a:p>
        </p:txBody>
      </p:sp>
      <p:sp>
        <p:nvSpPr>
          <p:cNvPr id="28" name="Freeform: Shape 18">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85184"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6012480" y="2286000"/>
            <a:ext cx="2557732" cy="3844800"/>
          </a:xfrm>
        </p:spPr>
        <p:txBody>
          <a:bodyPr vert="horz" lIns="91440" tIns="45720" rIns="91440" bIns="45720" rtlCol="0">
            <a:normAutofit/>
          </a:bodyPr>
          <a:lstStyle/>
          <a:p>
            <a:r>
              <a:rPr lang="en-US" sz="3600" dirty="0">
                <a:solidFill>
                  <a:schemeClr val="tx1">
                    <a:alpha val="60000"/>
                  </a:schemeClr>
                </a:solidFill>
              </a:rPr>
              <a:t>Partially Observable 8-Puzzle</a:t>
            </a:r>
          </a:p>
        </p:txBody>
      </p:sp>
      <p:grpSp>
        <p:nvGrpSpPr>
          <p:cNvPr id="6" name="Group 5">
            <a:extLst>
              <a:ext uri="{FF2B5EF4-FFF2-40B4-BE49-F238E27FC236}">
                <a16:creationId xmlns:a16="http://schemas.microsoft.com/office/drawing/2014/main" id="{23E4A02A-EB10-4AC6-B332-BCB38243C263}"/>
              </a:ext>
            </a:extLst>
          </p:cNvPr>
          <p:cNvGrpSpPr/>
          <p:nvPr/>
        </p:nvGrpSpPr>
        <p:grpSpPr>
          <a:xfrm>
            <a:off x="573788" y="1235357"/>
            <a:ext cx="4417405" cy="4403442"/>
            <a:chOff x="6545179" y="2923674"/>
            <a:chExt cx="2132096" cy="2125357"/>
          </a:xfrm>
          <a:solidFill>
            <a:srgbClr val="595959">
              <a:alpha val="60000"/>
            </a:srgbClr>
          </a:solidFill>
        </p:grpSpPr>
        <p:pic>
          <p:nvPicPr>
            <p:cNvPr id="7" name="Picture 6" descr="8puzzle">
              <a:extLst>
                <a:ext uri="{FF2B5EF4-FFF2-40B4-BE49-F238E27FC236}">
                  <a16:creationId xmlns:a16="http://schemas.microsoft.com/office/drawing/2014/main" id="{8CAEE922-C4DD-463A-856E-5CBAE57933F1}"/>
                </a:ext>
              </a:extLst>
            </p:cNvPr>
            <p:cNvPicPr>
              <a:picLocks noChangeAspect="1" noChangeArrowheads="1"/>
            </p:cNvPicPr>
            <p:nvPr/>
          </p:nvPicPr>
          <p:blipFill rotWithShape="1">
            <a:blip r:embed="rId2"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474DA2B6-C660-48B6-B9DD-BCCA7196377F}"/>
                </a:ext>
              </a:extLst>
            </p:cNvPr>
            <p:cNvSpPr/>
            <p:nvPr/>
          </p:nvSpPr>
          <p:spPr>
            <a:xfrm>
              <a:off x="6545179" y="2923674"/>
              <a:ext cx="2132096" cy="2125357"/>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16816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7B07A-CDE1-4DA3-B6DB-01E392AB2EC5}"/>
              </a:ext>
            </a:extLst>
          </p:cNvPr>
          <p:cNvSpPr>
            <a:spLocks noGrp="1"/>
          </p:cNvSpPr>
          <p:nvPr>
            <p:ph type="title"/>
          </p:nvPr>
        </p:nvSpPr>
        <p:spPr>
          <a:xfrm>
            <a:off x="628650" y="365126"/>
            <a:ext cx="4933950" cy="1325563"/>
          </a:xfrm>
        </p:spPr>
        <p:txBody>
          <a:bodyPr/>
          <a:lstStyle/>
          <a:p>
            <a:r>
              <a:rPr lang="en-US" dirty="0"/>
              <a:t>Partially Observable 8-Puzzle</a:t>
            </a:r>
          </a:p>
        </p:txBody>
      </p:sp>
      <p:sp>
        <p:nvSpPr>
          <p:cNvPr id="5" name="Content Placeholder 4">
            <a:extLst>
              <a:ext uri="{FF2B5EF4-FFF2-40B4-BE49-F238E27FC236}">
                <a16:creationId xmlns:a16="http://schemas.microsoft.com/office/drawing/2014/main" id="{0C883E69-33D5-4952-8BA7-5015B56799C3}"/>
              </a:ext>
            </a:extLst>
          </p:cNvPr>
          <p:cNvSpPr>
            <a:spLocks noGrp="1"/>
          </p:cNvSpPr>
          <p:nvPr>
            <p:ph idx="1"/>
          </p:nvPr>
        </p:nvSpPr>
        <p:spPr>
          <a:xfrm>
            <a:off x="628650" y="1825625"/>
            <a:ext cx="5543550" cy="4667249"/>
          </a:xfrm>
        </p:spPr>
        <p:txBody>
          <a:bodyPr>
            <a:normAutofit fontScale="77500" lnSpcReduction="20000"/>
          </a:bodyPr>
          <a:lstStyle/>
          <a:p>
            <a:pPr marL="514350" indent="-514350">
              <a:buFont typeface="+mj-lt"/>
              <a:buAutoNum type="arabicPeriod"/>
            </a:pPr>
            <a:r>
              <a:rPr lang="en-US" dirty="0"/>
              <a:t>Give a problem description for each step.</a:t>
            </a:r>
          </a:p>
          <a:p>
            <a:pPr lvl="1"/>
            <a:r>
              <a:rPr lang="en-US" dirty="0"/>
              <a:t>States:</a:t>
            </a:r>
          </a:p>
          <a:p>
            <a:pPr lvl="1"/>
            <a:r>
              <a:rPr lang="en-US" dirty="0"/>
              <a:t>Initial state:</a:t>
            </a:r>
          </a:p>
          <a:p>
            <a:pPr lvl="1"/>
            <a:r>
              <a:rPr lang="en-US" dirty="0"/>
              <a:t>Actions:</a:t>
            </a:r>
          </a:p>
          <a:p>
            <a:pPr lvl="1"/>
            <a:r>
              <a:rPr lang="en-US" dirty="0"/>
              <a:t>Transition model:</a:t>
            </a:r>
          </a:p>
          <a:p>
            <a:pPr lvl="1"/>
            <a:r>
              <a:rPr lang="en-US" dirty="0"/>
              <a:t>Goal test:</a:t>
            </a:r>
          </a:p>
          <a:p>
            <a:pPr lvl="1"/>
            <a:r>
              <a:rPr lang="en-US" dirty="0"/>
              <a:t>Percept function:</a:t>
            </a:r>
          </a:p>
          <a:p>
            <a:pPr marL="514350" indent="-514350">
              <a:buFont typeface="+mj-lt"/>
              <a:buAutoNum type="arabicPeriod"/>
            </a:pPr>
            <a:endParaRPr lang="en-US" dirty="0"/>
          </a:p>
          <a:p>
            <a:pPr marL="514350" indent="-514350">
              <a:buFont typeface="+mj-lt"/>
              <a:buAutoNum type="arabicPeriod"/>
            </a:pPr>
            <a:r>
              <a:rPr lang="en-US" dirty="0"/>
              <a:t>The problem can be solved using an AND-OR Tree, but is there an easier solution?</a:t>
            </a:r>
          </a:p>
          <a:p>
            <a:pPr marL="514350" indent="-514350">
              <a:buFont typeface="+mj-lt"/>
              <a:buAutoNum type="arabicPeriod"/>
            </a:pPr>
            <a:endParaRPr lang="en-US" dirty="0"/>
          </a:p>
          <a:p>
            <a:pPr marL="514350" indent="-514350">
              <a:buFont typeface="+mj-lt"/>
              <a:buAutoNum type="arabicPeriod"/>
            </a:pPr>
            <a:endParaRPr lang="en-US" dirty="0"/>
          </a:p>
          <a:p>
            <a:pPr marL="971550" lvl="1" indent="-514350">
              <a:buFont typeface="+mj-lt"/>
              <a:buAutoNum type="alphaLcPeriod"/>
            </a:pPr>
            <a:r>
              <a:rPr lang="en-US" dirty="0"/>
              <a:t>What type of agent do we use?</a:t>
            </a:r>
          </a:p>
          <a:p>
            <a:pPr marL="971550" lvl="1" indent="-514350">
              <a:buFont typeface="+mj-lt"/>
              <a:buAutoNum type="alphaLcPeriod"/>
            </a:pPr>
            <a:endParaRPr lang="en-US" dirty="0"/>
          </a:p>
          <a:p>
            <a:pPr marL="971550" lvl="1" indent="-514350">
              <a:buFont typeface="+mj-lt"/>
              <a:buAutoNum type="alphaLcPeriod"/>
            </a:pPr>
            <a:r>
              <a:rPr lang="en-US" dirty="0"/>
              <a:t>What algorithms can be used?</a:t>
            </a:r>
          </a:p>
        </p:txBody>
      </p:sp>
      <p:grpSp>
        <p:nvGrpSpPr>
          <p:cNvPr id="6" name="Group 5">
            <a:extLst>
              <a:ext uri="{FF2B5EF4-FFF2-40B4-BE49-F238E27FC236}">
                <a16:creationId xmlns:a16="http://schemas.microsoft.com/office/drawing/2014/main" id="{DBB5C5F6-68A3-4DD2-83AC-ED9499A064A3}"/>
              </a:ext>
            </a:extLst>
          </p:cNvPr>
          <p:cNvGrpSpPr/>
          <p:nvPr/>
        </p:nvGrpSpPr>
        <p:grpSpPr>
          <a:xfrm>
            <a:off x="6477000" y="349084"/>
            <a:ext cx="2177716" cy="2117558"/>
            <a:chOff x="6545179" y="2923674"/>
            <a:chExt cx="2177716" cy="2117558"/>
          </a:xfrm>
          <a:solidFill>
            <a:srgbClr val="595959">
              <a:alpha val="60000"/>
            </a:srgbClr>
          </a:solidFill>
        </p:grpSpPr>
        <p:pic>
          <p:nvPicPr>
            <p:cNvPr id="7" name="Picture 6" descr="8puzzle">
              <a:extLst>
                <a:ext uri="{FF2B5EF4-FFF2-40B4-BE49-F238E27FC236}">
                  <a16:creationId xmlns:a16="http://schemas.microsoft.com/office/drawing/2014/main" id="{5D73636E-CBBA-4DEE-846F-F1A0C6B3B493}"/>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AF8A80EB-E496-484B-8540-6335A0608DFF}"/>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30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arge waterfall&#10;&#10;Description automatically generated">
            <a:extLst>
              <a:ext uri="{FF2B5EF4-FFF2-40B4-BE49-F238E27FC236}">
                <a16:creationId xmlns:a16="http://schemas.microsoft.com/office/drawing/2014/main" id="{C4248280-7291-46B0-9671-ED7A8C8B6E7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6818" r="4181"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F08FD7-3544-4ECB-9BBB-12B038B908A3}"/>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Exploration</a:t>
            </a:r>
          </a:p>
        </p:txBody>
      </p:sp>
      <p:sp>
        <p:nvSpPr>
          <p:cNvPr id="5" name="Text Placeholder 4">
            <a:extLst>
              <a:ext uri="{FF2B5EF4-FFF2-40B4-BE49-F238E27FC236}">
                <a16:creationId xmlns:a16="http://schemas.microsoft.com/office/drawing/2014/main" id="{03DE9B46-0040-4EF6-9C7A-E00DBC1C61C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3200" dirty="0">
                <a:solidFill>
                  <a:srgbClr val="FFFFFF"/>
                </a:solidFill>
                <a:effectLst>
                  <a:outerShdw blurRad="38100" dist="38100" dir="2700000" algn="tl">
                    <a:srgbClr val="000000">
                      <a:alpha val="43137"/>
                    </a:srgbClr>
                  </a:outerShdw>
                </a:effectLst>
              </a:rPr>
              <a:t>Unknown Environment and </a:t>
            </a:r>
            <a:br>
              <a:rPr lang="en-US" sz="3200" dirty="0">
                <a:solidFill>
                  <a:srgbClr val="FFFFFF"/>
                </a:solidFill>
                <a:effectLst>
                  <a:outerShdw blurRad="38100" dist="38100" dir="2700000" algn="tl">
                    <a:srgbClr val="000000">
                      <a:alpha val="43137"/>
                    </a:srgbClr>
                  </a:outerShdw>
                </a:effectLst>
              </a:rPr>
            </a:br>
            <a:r>
              <a:rPr lang="en-US" sz="3200" dirty="0">
                <a:solidFill>
                  <a:srgbClr val="FFFFFF"/>
                </a:solidFill>
                <a:effectLst>
                  <a:outerShdw blurRad="38100" dist="38100" dir="2700000" algn="tl">
                    <a:srgbClr val="000000">
                      <a:alpha val="43137"/>
                    </a:srgbClr>
                  </a:outerShdw>
                </a:effectLst>
              </a:rPr>
              <a:t>Online Search</a:t>
            </a:r>
          </a:p>
        </p:txBody>
      </p:sp>
    </p:spTree>
    <p:extLst>
      <p:ext uri="{BB962C8B-B14F-4D97-AF65-F5344CB8AC3E}">
        <p14:creationId xmlns:p14="http://schemas.microsoft.com/office/powerpoint/2010/main" val="252289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D66669-F88A-481D-B660-36D3D3B896F6}"/>
              </a:ext>
            </a:extLst>
          </p:cNvPr>
          <p:cNvSpPr>
            <a:spLocks noGrp="1"/>
          </p:cNvSpPr>
          <p:nvPr>
            <p:ph type="title"/>
          </p:nvPr>
        </p:nvSpPr>
        <p:spPr/>
        <p:txBody>
          <a:bodyPr/>
          <a:lstStyle/>
          <a:p>
            <a:r>
              <a:rPr lang="en-US" dirty="0"/>
              <a:t>Online Search</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6F2D4E4-8EDB-4A8F-BC83-2065F739A00B}"/>
                  </a:ext>
                </a:extLst>
              </p:cNvPr>
              <p:cNvSpPr>
                <a:spLocks noGrp="1"/>
              </p:cNvSpPr>
              <p:nvPr>
                <p:ph idx="1"/>
              </p:nvPr>
            </p:nvSpPr>
            <p:spPr>
              <a:xfrm>
                <a:off x="628650" y="1524000"/>
                <a:ext cx="7886700" cy="4968873"/>
              </a:xfrm>
            </p:spPr>
            <p:txBody>
              <a:bodyPr>
                <a:normAutofit fontScale="62500" lnSpcReduction="20000"/>
              </a:bodyPr>
              <a:lstStyle/>
              <a:p>
                <a:r>
                  <a:rPr lang="en-US" b="1" dirty="0"/>
                  <a:t>Recall offline search</a:t>
                </a:r>
                <a:r>
                  <a:rPr lang="en-US" dirty="0"/>
                  <a:t>: Create a plan using the state space as a model before taking any action. The </a:t>
                </a:r>
                <a:r>
                  <a:rPr lang="en-US" b="1" dirty="0"/>
                  <a:t>plan</a:t>
                </a:r>
                <a:r>
                  <a:rPr lang="en-US" dirty="0"/>
                  <a:t> can be a </a:t>
                </a:r>
                <a:r>
                  <a:rPr lang="en-US" b="1" dirty="0"/>
                  <a:t>sequence of actions </a:t>
                </a:r>
                <a:r>
                  <a:rPr lang="en-US" dirty="0"/>
                  <a:t>or a </a:t>
                </a:r>
                <a:r>
                  <a:rPr lang="en-US" b="1" dirty="0"/>
                  <a:t>conditional plan</a:t>
                </a:r>
                <a:r>
                  <a:rPr lang="en-US" dirty="0"/>
                  <a:t> to account for uncertainty.</a:t>
                </a:r>
              </a:p>
              <a:p>
                <a:endParaRPr lang="en-US" dirty="0"/>
              </a:p>
              <a:p>
                <a:r>
                  <a:rPr lang="en-US" dirty="0"/>
                  <a:t>The agent uses the transition function to predict the consequence of actions. What if the </a:t>
                </a:r>
                <a:r>
                  <a:rPr lang="en-US" b="1" dirty="0"/>
                  <a:t>transition function is unknown</a:t>
                </a:r>
                <a:r>
                  <a:rPr lang="en-US" dirty="0"/>
                  <a:t>?</a:t>
                </a:r>
              </a:p>
              <a:p>
                <a:endParaRPr lang="en-US" dirty="0"/>
              </a:p>
              <a:p>
                <a:r>
                  <a:rPr lang="en-US" b="1" dirty="0"/>
                  <a:t>Online search </a:t>
                </a:r>
                <a:r>
                  <a:rPr lang="en-US" dirty="0"/>
                  <a:t>explores the real world one action at a time. Prediction is replaced by “act” and update by “observe.” </a:t>
                </a:r>
              </a:p>
              <a:p>
                <a:pPr marL="0" indent="0">
                  <a:buNone/>
                </a:pPr>
                <a:endParaRPr lang="en-US" dirty="0"/>
              </a:p>
              <a:p>
                <a:endParaRPr lang="en-US" dirty="0"/>
              </a:p>
              <a:p>
                <a:endParaRPr lang="en-US" dirty="0"/>
              </a:p>
              <a:p>
                <a:r>
                  <a:rPr lang="en-US" dirty="0"/>
                  <a:t>Useful for</a:t>
                </a:r>
              </a:p>
              <a:p>
                <a:pPr lvl="1"/>
                <a:r>
                  <a:rPr lang="en-US" b="1" dirty="0"/>
                  <a:t>Real-time problems</a:t>
                </a:r>
                <a:r>
                  <a:rPr lang="en-US" dirty="0"/>
                  <a:t>: When offline computation takes too long and there is a penalty for sitting around and thinking.</a:t>
                </a:r>
              </a:p>
              <a:p>
                <a:pPr lvl="1"/>
                <a:r>
                  <a:rPr lang="en-US" b="1" dirty="0"/>
                  <a:t>Nondeterministic domain</a:t>
                </a:r>
                <a:r>
                  <a:rPr lang="en-US" dirty="0"/>
                  <a:t>: Only focus on what actually happens instead of planning for everything!</a:t>
                </a:r>
              </a:p>
              <a:p>
                <a:pPr lvl="1"/>
                <a:r>
                  <a:rPr lang="en-US" b="1" dirty="0"/>
                  <a:t>Unknown environment</a:t>
                </a:r>
                <a:r>
                  <a:rPr lang="en-US" dirty="0"/>
                  <a:t>: The agent has no complete model of how the environment works. It needs to explore an unknown state space and/or what actions do. I.e., it needs to </a:t>
                </a:r>
                <a:r>
                  <a:rPr lang="en-US" b="1" dirty="0"/>
                  <a:t>learn the transition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p:txBody>
          </p:sp>
        </mc:Choice>
        <mc:Fallback xmlns="">
          <p:sp>
            <p:nvSpPr>
              <p:cNvPr id="5" name="Content Placeholder 4">
                <a:extLst>
                  <a:ext uri="{FF2B5EF4-FFF2-40B4-BE49-F238E27FC236}">
                    <a16:creationId xmlns:a16="http://schemas.microsoft.com/office/drawing/2014/main" id="{36F2D4E4-8EDB-4A8F-BC83-2065F739A00B}"/>
                  </a:ext>
                </a:extLst>
              </p:cNvPr>
              <p:cNvSpPr>
                <a:spLocks noGrp="1" noRot="1" noChangeAspect="1" noMove="1" noResize="1" noEditPoints="1" noAdjustHandles="1" noChangeArrowheads="1" noChangeShapeType="1" noTextEdit="1"/>
              </p:cNvSpPr>
              <p:nvPr>
                <p:ph idx="1"/>
              </p:nvPr>
            </p:nvSpPr>
            <p:spPr>
              <a:xfrm>
                <a:off x="628650" y="1524000"/>
                <a:ext cx="7886700" cy="4968873"/>
              </a:xfrm>
              <a:blipFill>
                <a:blip r:embed="rId2"/>
                <a:stretch>
                  <a:fillRect l="-464" t="-1963" r="-773" b="-491"/>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B73AF8-6360-4423-8FC9-B99C20DD5A37}"/>
              </a:ext>
            </a:extLst>
          </p:cNvPr>
          <p:cNvGrpSpPr/>
          <p:nvPr/>
        </p:nvGrpSpPr>
        <p:grpSpPr>
          <a:xfrm>
            <a:off x="1371600" y="3810000"/>
            <a:ext cx="6670196" cy="990600"/>
            <a:chOff x="1524000" y="4318000"/>
            <a:chExt cx="6670196" cy="990600"/>
          </a:xfrm>
        </p:grpSpPr>
        <p:graphicFrame>
          <p:nvGraphicFramePr>
            <p:cNvPr id="7" name="Diagram 6">
              <a:extLst>
                <a:ext uri="{FF2B5EF4-FFF2-40B4-BE49-F238E27FC236}">
                  <a16:creationId xmlns:a16="http://schemas.microsoft.com/office/drawing/2014/main" id="{06345C14-DEF3-4B23-B4C8-9E33AD50E5FF}"/>
                </a:ext>
              </a:extLst>
            </p:cNvPr>
            <p:cNvGraphicFramePr/>
            <p:nvPr>
              <p:extLst>
                <p:ext uri="{D42A27DB-BD31-4B8C-83A1-F6EECF244321}">
                  <p14:modId xmlns:p14="http://schemas.microsoft.com/office/powerpoint/2010/main" val="3623393423"/>
                </p:ext>
              </p:extLst>
            </p:nvPr>
          </p:nvGraphicFramePr>
          <p:xfrm>
            <a:off x="1524000" y="4343400"/>
            <a:ext cx="6096000" cy="96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849F1FC-9B66-4D06-90CA-E1236537E4A1}"/>
                </a:ext>
              </a:extLst>
            </p:cNvPr>
            <p:cNvSpPr txBox="1"/>
            <p:nvPr/>
          </p:nvSpPr>
          <p:spPr>
            <a:xfrm>
              <a:off x="7620000" y="4318000"/>
              <a:ext cx="574196" cy="769441"/>
            </a:xfrm>
            <a:prstGeom prst="rect">
              <a:avLst/>
            </a:prstGeom>
            <a:noFill/>
          </p:spPr>
          <p:txBody>
            <a:bodyPr wrap="none" rtlCol="0">
              <a:spAutoFit/>
            </a:bodyPr>
            <a:lstStyle/>
            <a:p>
              <a:r>
                <a:rPr lang="en-US" sz="4400" dirty="0"/>
                <a:t>…</a:t>
              </a:r>
            </a:p>
          </p:txBody>
        </p:sp>
      </p:grpSp>
    </p:spTree>
    <p:extLst>
      <p:ext uri="{BB962C8B-B14F-4D97-AF65-F5344CB8AC3E}">
        <p14:creationId xmlns:p14="http://schemas.microsoft.com/office/powerpoint/2010/main" val="103667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77CF-01C3-4042-9B1D-6090012DC6F8}"/>
              </a:ext>
            </a:extLst>
          </p:cNvPr>
          <p:cNvSpPr>
            <a:spLocks noGrp="1"/>
          </p:cNvSpPr>
          <p:nvPr>
            <p:ph type="title"/>
          </p:nvPr>
        </p:nvSpPr>
        <p:spPr/>
        <p:txBody>
          <a:bodyPr/>
          <a:lstStyle/>
          <a:p>
            <a:r>
              <a:rPr lang="en-US" dirty="0"/>
              <a:t>Design Considerations for</a:t>
            </a:r>
            <a:br>
              <a:rPr lang="en-US" dirty="0"/>
            </a:br>
            <a:r>
              <a:rPr lang="en-US" dirty="0"/>
              <a:t>Online Search</a:t>
            </a:r>
          </a:p>
        </p:txBody>
      </p:sp>
      <p:sp>
        <p:nvSpPr>
          <p:cNvPr id="3" name="Content Placeholder 2">
            <a:extLst>
              <a:ext uri="{FF2B5EF4-FFF2-40B4-BE49-F238E27FC236}">
                <a16:creationId xmlns:a16="http://schemas.microsoft.com/office/drawing/2014/main" id="{9F9BC170-BDB8-47E2-887E-CFAB6D558BF9}"/>
              </a:ext>
            </a:extLst>
          </p:cNvPr>
          <p:cNvSpPr>
            <a:spLocks noGrp="1"/>
          </p:cNvSpPr>
          <p:nvPr>
            <p:ph idx="1"/>
          </p:nvPr>
        </p:nvSpPr>
        <p:spPr/>
        <p:txBody>
          <a:bodyPr>
            <a:normAutofit fontScale="85000" lnSpcReduction="20000"/>
          </a:bodyPr>
          <a:lstStyle/>
          <a:p>
            <a:r>
              <a:rPr lang="en-US" b="1" dirty="0"/>
              <a:t>Knowledge</a:t>
            </a:r>
            <a:r>
              <a:rPr lang="en-US" dirty="0"/>
              <a:t>: What does the agent already know about the outcome of actions? E.g., </a:t>
            </a:r>
          </a:p>
          <a:p>
            <a:pPr lvl="1"/>
            <a:r>
              <a:rPr lang="en-US" sz="2200" dirty="0"/>
              <a:t>Does go north and then south lead to the same location?</a:t>
            </a:r>
          </a:p>
          <a:p>
            <a:pPr lvl="1"/>
            <a:r>
              <a:rPr lang="en-US" sz="2200" dirty="0"/>
              <a:t>Where are the walls in the maze?</a:t>
            </a:r>
          </a:p>
          <a:p>
            <a:pPr marL="0" indent="0">
              <a:buNone/>
            </a:pPr>
            <a:r>
              <a:rPr lang="en-US" sz="2600" dirty="0"/>
              <a:t>    Often part or all of the transition function is unknown!</a:t>
            </a:r>
          </a:p>
          <a:p>
            <a:endParaRPr lang="en-US" b="1" dirty="0"/>
          </a:p>
          <a:p>
            <a:r>
              <a:rPr lang="en-US" b="1" dirty="0"/>
              <a:t>We need a safely explorable state space/world</a:t>
            </a:r>
            <a:r>
              <a:rPr lang="en-US" dirty="0"/>
              <a:t>: There are </a:t>
            </a:r>
            <a:r>
              <a:rPr lang="en-US" b="1" dirty="0">
                <a:solidFill>
                  <a:srgbClr val="FF0000"/>
                </a:solidFill>
              </a:rPr>
              <a:t>no irreversible actions</a:t>
            </a:r>
            <a:r>
              <a:rPr lang="en-US" b="1" dirty="0"/>
              <a:t> </a:t>
            </a:r>
            <a:r>
              <a:rPr lang="en-US" dirty="0"/>
              <a:t>(e.g., traps, cliffs). At least the agent needs to be able to avoid these actions using percepts.</a:t>
            </a:r>
          </a:p>
          <a:p>
            <a:endParaRPr lang="en-US" dirty="0"/>
          </a:p>
          <a:p>
            <a:r>
              <a:rPr lang="en-US" b="1" dirty="0"/>
              <a:t>Exploration order is important</a:t>
            </a:r>
            <a:r>
              <a:rPr lang="en-US" dirty="0"/>
              <a:t>: Expanding nodes in </a:t>
            </a:r>
            <a:r>
              <a:rPr lang="en-US" b="1" dirty="0">
                <a:solidFill>
                  <a:srgbClr val="FF0000"/>
                </a:solidFill>
              </a:rPr>
              <a:t>local order </a:t>
            </a:r>
            <a:r>
              <a:rPr lang="en-US" dirty="0"/>
              <a:t>is more efficient if you must execute the actions to get observations: Depth-first search with backtracking instead of BFS or A* Search.</a:t>
            </a:r>
          </a:p>
          <a:p>
            <a:endParaRPr lang="en-US" dirty="0"/>
          </a:p>
          <a:p>
            <a:endParaRPr lang="en-US" dirty="0"/>
          </a:p>
        </p:txBody>
      </p:sp>
      <p:sp>
        <p:nvSpPr>
          <p:cNvPr id="4" name="Right Brace 3">
            <a:extLst>
              <a:ext uri="{FF2B5EF4-FFF2-40B4-BE49-F238E27FC236}">
                <a16:creationId xmlns:a16="http://schemas.microsoft.com/office/drawing/2014/main" id="{7B693761-FBBD-D145-99BA-01D704C3EA9A}"/>
              </a:ext>
            </a:extLst>
          </p:cNvPr>
          <p:cNvSpPr/>
          <p:nvPr/>
        </p:nvSpPr>
        <p:spPr>
          <a:xfrm>
            <a:off x="7391400" y="2304366"/>
            <a:ext cx="152400" cy="5150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29D1851-3360-30C1-573B-EA4D9DCE1DE6}"/>
              </a:ext>
            </a:extLst>
          </p:cNvPr>
          <p:cNvSpPr txBox="1"/>
          <p:nvPr/>
        </p:nvSpPr>
        <p:spPr>
          <a:xfrm>
            <a:off x="7620000" y="2223759"/>
            <a:ext cx="1143000"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t>Transition function</a:t>
            </a:r>
          </a:p>
        </p:txBody>
      </p:sp>
    </p:spTree>
    <p:extLst>
      <p:ext uri="{BB962C8B-B14F-4D97-AF65-F5344CB8AC3E}">
        <p14:creationId xmlns:p14="http://schemas.microsoft.com/office/powerpoint/2010/main" val="8222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6802-F881-48BB-B947-245B8B743088}"/>
              </a:ext>
            </a:extLst>
          </p:cNvPr>
          <p:cNvSpPr>
            <a:spLocks noGrp="1"/>
          </p:cNvSpPr>
          <p:nvPr>
            <p:ph type="title"/>
          </p:nvPr>
        </p:nvSpPr>
        <p:spPr>
          <a:xfrm>
            <a:off x="628650" y="242878"/>
            <a:ext cx="7886700" cy="1325563"/>
          </a:xfrm>
        </p:spPr>
        <p:txBody>
          <a:bodyPr>
            <a:normAutofit/>
          </a:bodyPr>
          <a:lstStyle/>
          <a:p>
            <a:r>
              <a:rPr lang="en-US" sz="3600" dirty="0"/>
              <a:t>Online Search:  Model-based Agent Program for Unknown Transition model</a:t>
            </a:r>
          </a:p>
        </p:txBody>
      </p:sp>
      <p:pic>
        <p:nvPicPr>
          <p:cNvPr id="4" name="Content Placeholder 3">
            <a:extLst>
              <a:ext uri="{FF2B5EF4-FFF2-40B4-BE49-F238E27FC236}">
                <a16:creationId xmlns:a16="http://schemas.microsoft.com/office/drawing/2014/main" id="{5AA15F9E-CC23-4755-8DFC-0FC677B45F2E}"/>
              </a:ext>
            </a:extLst>
          </p:cNvPr>
          <p:cNvPicPr>
            <a:picLocks noGrp="1" noChangeAspect="1"/>
          </p:cNvPicPr>
          <p:nvPr>
            <p:ph idx="1"/>
          </p:nvPr>
        </p:nvPicPr>
        <p:blipFill>
          <a:blip r:embed="rId2"/>
          <a:stretch>
            <a:fillRect/>
          </a:stretch>
        </p:blipFill>
        <p:spPr>
          <a:xfrm>
            <a:off x="862865" y="2565976"/>
            <a:ext cx="7315200" cy="4027563"/>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A4CC798-F7CC-4932-9665-53EE83AC2773}"/>
                  </a:ext>
                </a:extLst>
              </p:cNvPr>
              <p:cNvSpPr txBox="1"/>
              <p:nvPr/>
            </p:nvSpPr>
            <p:spPr>
              <a:xfrm>
                <a:off x="664745" y="1371600"/>
                <a:ext cx="7543800" cy="1169551"/>
              </a:xfrm>
              <a:prstGeom prst="rect">
                <a:avLst/>
              </a:prstGeom>
              <a:noFill/>
            </p:spPr>
            <p:txBody>
              <a:bodyPr wrap="square" rtlCol="0">
                <a:spAutoFit/>
              </a:bodyPr>
              <a:lstStyle/>
              <a:p>
                <a:r>
                  <a:rPr lang="en-US" sz="1400" dirty="0"/>
                  <a:t>Environment is deterministic but </a:t>
                </a:r>
              </a:p>
              <a:p>
                <a:pPr marL="285750" indent="-285750">
                  <a:buFont typeface="Arial" panose="020B0604020202020204" pitchFamily="34" charset="0"/>
                  <a:buChar char="•"/>
                </a:pPr>
                <a:r>
                  <a:rPr lang="en-US" sz="1400" dirty="0"/>
                  <a:t>only partially observable (</a:t>
                </a:r>
                <a14:m>
                  <m:oMath xmlns:m="http://schemas.openxmlformats.org/officeDocument/2006/math">
                    <m:r>
                      <a:rPr lang="en-US" sz="1400" i="1" dirty="0" smtClean="0">
                        <a:latin typeface="Cambria Math" panose="02040503050406030204" pitchFamily="18" charset="0"/>
                      </a:rPr>
                      <m:t>𝑝𝑒𝑟𝑐𝑒𝑝𝑡</m:t>
                    </m:r>
                    <m:d>
                      <m:dPr>
                        <m:ctrlPr>
                          <a:rPr lang="en-US" sz="1400" i="1" dirty="0" smtClean="0">
                            <a:latin typeface="Cambria Math" panose="02040503050406030204" pitchFamily="18" charset="0"/>
                          </a:rPr>
                        </m:ctrlPr>
                      </m:dPr>
                      <m:e>
                        <m:r>
                          <a:rPr lang="en-US" sz="1400" i="1" dirty="0" smtClean="0">
                            <a:latin typeface="Cambria Math" panose="02040503050406030204" pitchFamily="18" charset="0"/>
                          </a:rPr>
                          <m:t>𝑠</m:t>
                        </m:r>
                      </m:e>
                    </m:d>
                    <m:r>
                      <a:rPr lang="en-US" sz="1400" i="1" dirty="0" smtClean="0">
                        <a:latin typeface="Cambria Math" panose="02040503050406030204" pitchFamily="18" charset="0"/>
                      </a:rPr>
                      <m:t>=</m:t>
                    </m:r>
                    <m:r>
                      <a:rPr lang="en-US" sz="1400" b="0" i="1" dirty="0" smtClean="0">
                        <a:latin typeface="Cambria Math" panose="02040503050406030204" pitchFamily="18" charset="0"/>
                      </a:rPr>
                      <m:t>𝑐𝑢𝑟𝑟𝑒𝑛𝑡</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𝑙𝑜𝑐𝑎𝑡𝑖𝑜𝑛</m:t>
                    </m:r>
                    <m:r>
                      <a:rPr lang="en-US" sz="1400" b="0" i="0" dirty="0" smtClean="0">
                        <a:latin typeface="Cambria Math" panose="02040503050406030204" pitchFamily="18" charset="0"/>
                      </a:rPr>
                      <m:t>,</m:t>
                    </m:r>
                  </m:oMath>
                </a14:m>
                <a:r>
                  <a:rPr lang="en-US" sz="1400" dirty="0"/>
                  <a:t> state space may be unknown) </a:t>
                </a:r>
              </a:p>
              <a:p>
                <a:pPr marL="285750" indent="-285750">
                  <a:buFont typeface="Arial" panose="020B0604020202020204" pitchFamily="34" charset="0"/>
                  <a:buChar char="•"/>
                </a:pPr>
                <a:r>
                  <a:rPr lang="en-US" sz="1400" dirty="0"/>
                  <a:t>unknown transition model (function </a:t>
                </a:r>
                <a14:m>
                  <m:oMath xmlns:m="http://schemas.openxmlformats.org/officeDocument/2006/math">
                    <m:r>
                      <a:rPr lang="en-US" sz="1400" i="1" dirty="0" smtClean="0">
                        <a:latin typeface="Cambria Math" panose="02040503050406030204" pitchFamily="18" charset="0"/>
                      </a:rPr>
                      <m:t>𝑟𝑒𝑠𝑢𝑙𝑡</m:t>
                    </m:r>
                  </m:oMath>
                </a14:m>
                <a:r>
                  <a:rPr lang="en-US" sz="1400" dirty="0"/>
                  <a:t>).</a:t>
                </a:r>
              </a:p>
              <a:p>
                <a:r>
                  <a:rPr lang="en-US" sz="1400" b="1" dirty="0"/>
                  <a:t>Approach</a:t>
                </a:r>
                <a:r>
                  <a:rPr lang="en-US" sz="1400" dirty="0"/>
                  <a:t>: The algorithm builds the map </a:t>
                </a:r>
                <a14:m>
                  <m:oMath xmlns:m="http://schemas.openxmlformats.org/officeDocument/2006/math">
                    <m:r>
                      <a:rPr lang="en-US" sz="1400" i="1" dirty="0" smtClean="0">
                        <a:latin typeface="Cambria Math" panose="02040503050406030204" pitchFamily="18" charset="0"/>
                      </a:rPr>
                      <m:t>𝑟𝑒𝑠𝑢𝑙𝑡</m:t>
                    </m:r>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𝑠</m:t>
                    </m:r>
                    <m:r>
                      <a:rPr lang="en-US" sz="1400" b="0" i="1" dirty="0" smtClean="0">
                        <a:latin typeface="Cambria Math" panose="02040503050406030204" pitchFamily="18" charset="0"/>
                      </a:rPr>
                      <m:t>′</m:t>
                    </m:r>
                  </m:oMath>
                </a14:m>
                <a:r>
                  <a:rPr lang="en-US" sz="1400" dirty="0"/>
                  <a:t> by trying all actions and backtracks when all actions in a state have been explored.</a:t>
                </a:r>
              </a:p>
            </p:txBody>
          </p:sp>
        </mc:Choice>
        <mc:Fallback xmlns="">
          <p:sp>
            <p:nvSpPr>
              <p:cNvPr id="3" name="TextBox 2">
                <a:extLst>
                  <a:ext uri="{FF2B5EF4-FFF2-40B4-BE49-F238E27FC236}">
                    <a16:creationId xmlns:a16="http://schemas.microsoft.com/office/drawing/2014/main" id="{9A4CC798-F7CC-4932-9665-53EE83AC2773}"/>
                  </a:ext>
                </a:extLst>
              </p:cNvPr>
              <p:cNvSpPr txBox="1">
                <a:spLocks noRot="1" noChangeAspect="1" noMove="1" noResize="1" noEditPoints="1" noAdjustHandles="1" noChangeArrowheads="1" noChangeShapeType="1" noTextEdit="1"/>
              </p:cNvSpPr>
              <p:nvPr/>
            </p:nvSpPr>
            <p:spPr>
              <a:xfrm>
                <a:off x="664745" y="1371600"/>
                <a:ext cx="7543800" cy="1169551"/>
              </a:xfrm>
              <a:prstGeom prst="rect">
                <a:avLst/>
              </a:prstGeom>
              <a:blipFill>
                <a:blip r:embed="rId3"/>
                <a:stretch>
                  <a:fillRect l="-242" t="-1042" b="-4167"/>
                </a:stretch>
              </a:blipFill>
            </p:spPr>
            <p:txBody>
              <a:bodyPr/>
              <a:lstStyle/>
              <a:p>
                <a:r>
                  <a:rPr lang="en-US">
                    <a:noFill/>
                  </a:rPr>
                  <a:t> </a:t>
                </a:r>
              </a:p>
            </p:txBody>
          </p:sp>
        </mc:Fallback>
      </mc:AlternateContent>
      <p:sp>
        <p:nvSpPr>
          <p:cNvPr id="6" name="Speech Bubble: Rectangle 5">
            <a:extLst>
              <a:ext uri="{FF2B5EF4-FFF2-40B4-BE49-F238E27FC236}">
                <a16:creationId xmlns:a16="http://schemas.microsoft.com/office/drawing/2014/main" id="{A677F34E-6960-4A5B-A687-612E284E84D8}"/>
              </a:ext>
            </a:extLst>
          </p:cNvPr>
          <p:cNvSpPr/>
          <p:nvPr/>
        </p:nvSpPr>
        <p:spPr>
          <a:xfrm>
            <a:off x="6289669" y="2349287"/>
            <a:ext cx="2625731" cy="433378"/>
          </a:xfrm>
          <a:prstGeom prst="wedgeRectCallout">
            <a:avLst>
              <a:gd name="adj1" fmla="val -57822"/>
              <a:gd name="adj2" fmla="val 141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Learns results function </a:t>
            </a:r>
            <a:br>
              <a:rPr lang="en-US" sz="1400" dirty="0"/>
            </a:br>
            <a:r>
              <a:rPr lang="en-US" sz="1400" dirty="0"/>
              <a:t>(= transition function)</a:t>
            </a:r>
          </a:p>
        </p:txBody>
      </p:sp>
      <p:sp>
        <p:nvSpPr>
          <p:cNvPr id="7" name="Speech Bubble: Rectangle 6">
            <a:extLst>
              <a:ext uri="{FF2B5EF4-FFF2-40B4-BE49-F238E27FC236}">
                <a16:creationId xmlns:a16="http://schemas.microsoft.com/office/drawing/2014/main" id="{6BFA9E24-CDF4-499C-B79E-D25B4DEEFFA0}"/>
              </a:ext>
            </a:extLst>
          </p:cNvPr>
          <p:cNvSpPr/>
          <p:nvPr/>
        </p:nvSpPr>
        <p:spPr>
          <a:xfrm>
            <a:off x="6604841" y="3124200"/>
            <a:ext cx="2310559" cy="195216"/>
          </a:xfrm>
          <a:prstGeom prst="wedgeRectCallout">
            <a:avLst>
              <a:gd name="adj1" fmla="val -65482"/>
              <a:gd name="adj2" fmla="val 145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Untried is the “frontier”</a:t>
            </a:r>
          </a:p>
        </p:txBody>
      </p:sp>
      <p:sp>
        <p:nvSpPr>
          <p:cNvPr id="8" name="Speech Bubble: Rectangle 7">
            <a:extLst>
              <a:ext uri="{FF2B5EF4-FFF2-40B4-BE49-F238E27FC236}">
                <a16:creationId xmlns:a16="http://schemas.microsoft.com/office/drawing/2014/main" id="{3660A609-47DE-4ADF-9921-B26FBA231117}"/>
              </a:ext>
            </a:extLst>
          </p:cNvPr>
          <p:cNvSpPr/>
          <p:nvPr/>
        </p:nvSpPr>
        <p:spPr>
          <a:xfrm>
            <a:off x="5974239" y="4431013"/>
            <a:ext cx="2188586" cy="307777"/>
          </a:xfrm>
          <a:prstGeom prst="wedgeRectCallout">
            <a:avLst>
              <a:gd name="adj1" fmla="val -194524"/>
              <a:gd name="adj2" fmla="val 59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Record the found transition</a:t>
            </a:r>
          </a:p>
        </p:txBody>
      </p:sp>
      <p:sp>
        <p:nvSpPr>
          <p:cNvPr id="5" name="Speech Bubble: Rectangle 4">
            <a:extLst>
              <a:ext uri="{FF2B5EF4-FFF2-40B4-BE49-F238E27FC236}">
                <a16:creationId xmlns:a16="http://schemas.microsoft.com/office/drawing/2014/main" id="{73C008A6-9391-B6CA-C148-56E208B88D2C}"/>
              </a:ext>
            </a:extLst>
          </p:cNvPr>
          <p:cNvSpPr/>
          <p:nvPr/>
        </p:nvSpPr>
        <p:spPr>
          <a:xfrm>
            <a:off x="5974239" y="4924147"/>
            <a:ext cx="2514600" cy="307777"/>
          </a:xfrm>
          <a:prstGeom prst="wedgeRectCallout">
            <a:avLst>
              <a:gd name="adj1" fmla="val -104936"/>
              <a:gd name="adj2" fmla="val -49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Keep breadcrumbs to go back </a:t>
            </a:r>
          </a:p>
        </p:txBody>
      </p:sp>
      <p:sp>
        <p:nvSpPr>
          <p:cNvPr id="9" name="Speech Bubble: Rectangle 8">
            <a:extLst>
              <a:ext uri="{FF2B5EF4-FFF2-40B4-BE49-F238E27FC236}">
                <a16:creationId xmlns:a16="http://schemas.microsoft.com/office/drawing/2014/main" id="{5D6DE63B-7E58-8AD2-7B97-D5D7DF14275A}"/>
              </a:ext>
            </a:extLst>
          </p:cNvPr>
          <p:cNvSpPr/>
          <p:nvPr/>
        </p:nvSpPr>
        <p:spPr>
          <a:xfrm>
            <a:off x="5867401" y="3880120"/>
            <a:ext cx="3047999" cy="297966"/>
          </a:xfrm>
          <a:prstGeom prst="wedgeRectCallout">
            <a:avLst>
              <a:gd name="adj1" fmla="val -21286"/>
              <a:gd name="adj2" fmla="val -75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unbacktracked</a:t>
            </a:r>
            <a:r>
              <a:rPr lang="en-US" sz="1400" dirty="0"/>
              <a:t>  stores the current path</a:t>
            </a:r>
          </a:p>
        </p:txBody>
      </p:sp>
    </p:spTree>
    <p:extLst>
      <p:ext uri="{BB962C8B-B14F-4D97-AF65-F5344CB8AC3E}">
        <p14:creationId xmlns:p14="http://schemas.microsoft.com/office/powerpoint/2010/main" val="3681005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30DE-21B3-4377-14BA-D0C4D7F1AA20}"/>
              </a:ext>
            </a:extLst>
          </p:cNvPr>
          <p:cNvSpPr>
            <a:spLocks noGrp="1"/>
          </p:cNvSpPr>
          <p:nvPr>
            <p:ph type="title"/>
          </p:nvPr>
        </p:nvSpPr>
        <p:spPr/>
        <p:txBody>
          <a:bodyPr/>
          <a:lstStyle/>
          <a:p>
            <a:r>
              <a:rPr lang="en-US" dirty="0"/>
              <a:t>Case Study: DFS with Backtracking for an unknown Maze</a:t>
            </a:r>
          </a:p>
        </p:txBody>
      </p:sp>
      <p:sp>
        <p:nvSpPr>
          <p:cNvPr id="3" name="Content Placeholder 2">
            <a:extLst>
              <a:ext uri="{FF2B5EF4-FFF2-40B4-BE49-F238E27FC236}">
                <a16:creationId xmlns:a16="http://schemas.microsoft.com/office/drawing/2014/main" id="{8B60217F-5C3A-594C-DED6-128AE3AB977E}"/>
              </a:ext>
            </a:extLst>
          </p:cNvPr>
          <p:cNvSpPr>
            <a:spLocks noGrp="1"/>
          </p:cNvSpPr>
          <p:nvPr>
            <p:ph idx="1"/>
          </p:nvPr>
        </p:nvSpPr>
        <p:spPr>
          <a:xfrm>
            <a:off x="610964" y="2062790"/>
            <a:ext cx="2527735" cy="4033210"/>
          </a:xfrm>
        </p:spPr>
        <p:txBody>
          <a:bodyPr>
            <a:normAutofit fontScale="62500" lnSpcReduction="20000"/>
          </a:bodyPr>
          <a:lstStyle/>
          <a:p>
            <a:r>
              <a:rPr lang="en-US" dirty="0"/>
              <a:t>We can only see adjacent squares and don’t know the location of the goal!</a:t>
            </a:r>
          </a:p>
          <a:p>
            <a:r>
              <a:rPr lang="en-US" dirty="0"/>
              <a:t>We cannot plan but we must explore by walking around! </a:t>
            </a:r>
          </a:p>
          <a:p>
            <a:r>
              <a:rPr lang="en-US" dirty="0"/>
              <a:t>We only know what we have already explored.</a:t>
            </a:r>
          </a:p>
          <a:p>
            <a:r>
              <a:rPr lang="en-US" dirty="0"/>
              <a:t>A simple method is to store the path for backtracking to get back to untied paths when we run into a dead end (i.e., use breadcrumbs).</a:t>
            </a:r>
          </a:p>
        </p:txBody>
      </p:sp>
      <p:grpSp>
        <p:nvGrpSpPr>
          <p:cNvPr id="29" name="Group 28">
            <a:extLst>
              <a:ext uri="{FF2B5EF4-FFF2-40B4-BE49-F238E27FC236}">
                <a16:creationId xmlns:a16="http://schemas.microsoft.com/office/drawing/2014/main" id="{B3B428A0-70E0-87D8-CC15-0DE5F80789FB}"/>
              </a:ext>
            </a:extLst>
          </p:cNvPr>
          <p:cNvGrpSpPr/>
          <p:nvPr/>
        </p:nvGrpSpPr>
        <p:grpSpPr>
          <a:xfrm>
            <a:off x="3177839" y="1807064"/>
            <a:ext cx="5745217" cy="4716290"/>
            <a:chOff x="1353736" y="2490239"/>
            <a:chExt cx="5078142" cy="4106689"/>
          </a:xfrm>
        </p:grpSpPr>
        <p:grpSp>
          <p:nvGrpSpPr>
            <p:cNvPr id="9" name="Group 8">
              <a:extLst>
                <a:ext uri="{FF2B5EF4-FFF2-40B4-BE49-F238E27FC236}">
                  <a16:creationId xmlns:a16="http://schemas.microsoft.com/office/drawing/2014/main" id="{11D7EC42-0EB6-D409-79A6-5ED61F5C9639}"/>
                </a:ext>
              </a:extLst>
            </p:cNvPr>
            <p:cNvGrpSpPr/>
            <p:nvPr/>
          </p:nvGrpSpPr>
          <p:grpSpPr>
            <a:xfrm>
              <a:off x="2971800" y="2802308"/>
              <a:ext cx="3460078" cy="3613381"/>
              <a:chOff x="2874316" y="2599890"/>
              <a:chExt cx="3460078" cy="3613381"/>
            </a:xfrm>
          </p:grpSpPr>
          <p:pic>
            <p:nvPicPr>
              <p:cNvPr id="4" name="Picture 2">
                <a:extLst>
                  <a:ext uri="{FF2B5EF4-FFF2-40B4-BE49-F238E27FC236}">
                    <a16:creationId xmlns:a16="http://schemas.microsoft.com/office/drawing/2014/main" id="{981DD39B-CE16-F9D3-8069-CF80E1DFD27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5" name="Down Arrow 10">
                <a:extLst>
                  <a:ext uri="{FF2B5EF4-FFF2-40B4-BE49-F238E27FC236}">
                    <a16:creationId xmlns:a16="http://schemas.microsoft.com/office/drawing/2014/main" id="{B2CB48DC-D1A2-74EE-28B4-C084144222D8}"/>
                  </a:ext>
                </a:extLst>
              </p:cNvPr>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325BB4E-11D4-683A-0211-7B2CD04D1CB4}"/>
                  </a:ext>
                </a:extLst>
              </p:cNvPr>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7" name="Down Arrow 12">
                <a:extLst>
                  <a:ext uri="{FF2B5EF4-FFF2-40B4-BE49-F238E27FC236}">
                    <a16:creationId xmlns:a16="http://schemas.microsoft.com/office/drawing/2014/main" id="{F0BC6080-912F-24E2-F802-90148DC79810}"/>
                  </a:ext>
                </a:extLst>
              </p:cNvPr>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Oval 9">
              <a:extLst>
                <a:ext uri="{FF2B5EF4-FFF2-40B4-BE49-F238E27FC236}">
                  <a16:creationId xmlns:a16="http://schemas.microsoft.com/office/drawing/2014/main" id="{87794E52-ECE2-0F24-EB5C-988F74ED8CD2}"/>
                </a:ext>
              </a:extLst>
            </p:cNvPr>
            <p:cNvSpPr/>
            <p:nvPr/>
          </p:nvSpPr>
          <p:spPr>
            <a:xfrm>
              <a:off x="3937621" y="4011574"/>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4B83EC-3C77-6C28-04C3-219141F6EE1C}"/>
                </a:ext>
              </a:extLst>
            </p:cNvPr>
            <p:cNvSpPr/>
            <p:nvPr/>
          </p:nvSpPr>
          <p:spPr>
            <a:xfrm>
              <a:off x="4586398" y="3185240"/>
              <a:ext cx="1738202" cy="1005760"/>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BDAC7AA-7E6F-F262-1B13-13C88A184693}"/>
                </a:ext>
              </a:extLst>
            </p:cNvPr>
            <p:cNvSpPr/>
            <p:nvPr/>
          </p:nvSpPr>
          <p:spPr>
            <a:xfrm flipH="1" flipV="1">
              <a:off x="2971800" y="4191000"/>
              <a:ext cx="3352800" cy="2405928"/>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FF40D14A-6207-FA6C-8399-D6928A71E349}"/>
                </a:ext>
              </a:extLst>
            </p:cNvPr>
            <p:cNvSpPr/>
            <p:nvPr/>
          </p:nvSpPr>
          <p:spPr>
            <a:xfrm>
              <a:off x="1353736" y="4566041"/>
              <a:ext cx="1371600" cy="1295400"/>
            </a:xfrm>
            <a:prstGeom prst="wedgeRoundRectCallout">
              <a:avLst>
                <a:gd name="adj1" fmla="val 78740"/>
                <a:gd name="adj2" fmla="val -1696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The transition function is unknown.</a:t>
              </a:r>
            </a:p>
          </p:txBody>
        </p:sp>
        <p:sp>
          <p:nvSpPr>
            <p:cNvPr id="19" name="Speech Bubble: Rectangle with Corners Rounded 18">
              <a:extLst>
                <a:ext uri="{FF2B5EF4-FFF2-40B4-BE49-F238E27FC236}">
                  <a16:creationId xmlns:a16="http://schemas.microsoft.com/office/drawing/2014/main" id="{2698D873-C2CE-BF74-2FBA-3103EA4C7A8E}"/>
                </a:ext>
              </a:extLst>
            </p:cNvPr>
            <p:cNvSpPr/>
            <p:nvPr/>
          </p:nvSpPr>
          <p:spPr>
            <a:xfrm>
              <a:off x="4647708" y="2490239"/>
              <a:ext cx="1674521" cy="369332"/>
            </a:xfrm>
            <a:prstGeom prst="wedgeRoundRectCallout">
              <a:avLst>
                <a:gd name="adj1" fmla="val -69979"/>
                <a:gd name="adj2" fmla="val 26058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unbacktracked</a:t>
              </a:r>
              <a:endParaRPr lang="en-US" dirty="0"/>
            </a:p>
          </p:txBody>
        </p:sp>
        <p:sp>
          <p:nvSpPr>
            <p:cNvPr id="20" name="Rectangle 19">
              <a:extLst>
                <a:ext uri="{FF2B5EF4-FFF2-40B4-BE49-F238E27FC236}">
                  <a16:creationId xmlns:a16="http://schemas.microsoft.com/office/drawing/2014/main" id="{053F28B0-D61F-49B7-010B-0FEC2A646CB2}"/>
                </a:ext>
              </a:extLst>
            </p:cNvPr>
            <p:cNvSpPr/>
            <p:nvPr/>
          </p:nvSpPr>
          <p:spPr>
            <a:xfrm>
              <a:off x="3334289" y="4030980"/>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0D8F16-F186-72F8-7E98-AE00F15CD9F8}"/>
                </a:ext>
              </a:extLst>
            </p:cNvPr>
            <p:cNvSpPr/>
            <p:nvPr/>
          </p:nvSpPr>
          <p:spPr>
            <a:xfrm>
              <a:off x="4421924" y="3590245"/>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F2FF66E3-831D-3F5B-D86E-AA7B84CF5EEB}"/>
                </a:ext>
              </a:extLst>
            </p:cNvPr>
            <p:cNvSpPr/>
            <p:nvPr/>
          </p:nvSpPr>
          <p:spPr>
            <a:xfrm>
              <a:off x="1568352" y="3479363"/>
              <a:ext cx="915910" cy="489520"/>
            </a:xfrm>
            <a:prstGeom prst="wedgeRoundRectCallout">
              <a:avLst>
                <a:gd name="adj1" fmla="val 147072"/>
                <a:gd name="adj2" fmla="val 73534"/>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untried </a:t>
              </a:r>
              <a:br>
                <a:rPr lang="en-US" sz="1400" dirty="0"/>
              </a:br>
              <a:r>
                <a:rPr lang="en-US" sz="1400" dirty="0"/>
                <a:t>(~ frontier)</a:t>
              </a:r>
            </a:p>
          </p:txBody>
        </p:sp>
      </p:grpSp>
      <p:cxnSp>
        <p:nvCxnSpPr>
          <p:cNvPr id="33" name="Straight Arrow Connector 32">
            <a:extLst>
              <a:ext uri="{FF2B5EF4-FFF2-40B4-BE49-F238E27FC236}">
                <a16:creationId xmlns:a16="http://schemas.microsoft.com/office/drawing/2014/main" id="{15AA9B3E-B2DD-6789-E617-1E490CA57809}"/>
              </a:ext>
            </a:extLst>
          </p:cNvPr>
          <p:cNvCxnSpPr/>
          <p:nvPr/>
        </p:nvCxnSpPr>
        <p:spPr>
          <a:xfrm>
            <a:off x="6172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8F88CAE7-F488-41F8-7E06-9E609E32C4C2}"/>
              </a:ext>
            </a:extLst>
          </p:cNvPr>
          <p:cNvCxnSpPr/>
          <p:nvPr/>
        </p:nvCxnSpPr>
        <p:spPr>
          <a:xfrm>
            <a:off x="6400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05D00005-AF6A-8DAE-1E67-D794C6E17958}"/>
              </a:ext>
            </a:extLst>
          </p:cNvPr>
          <p:cNvCxnSpPr>
            <a:cxnSpLocks/>
          </p:cNvCxnSpPr>
          <p:nvPr/>
        </p:nvCxnSpPr>
        <p:spPr>
          <a:xfrm flipH="1">
            <a:off x="63246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CDAF2800-6D6B-0023-C177-0B8DDA92F067}"/>
              </a:ext>
            </a:extLst>
          </p:cNvPr>
          <p:cNvCxnSpPr>
            <a:cxnSpLocks/>
          </p:cNvCxnSpPr>
          <p:nvPr/>
        </p:nvCxnSpPr>
        <p:spPr>
          <a:xfrm flipH="1">
            <a:off x="60960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E8726560-378C-E41A-AFD9-9DEACB719840}"/>
              </a:ext>
            </a:extLst>
          </p:cNvPr>
          <p:cNvCxnSpPr>
            <a:cxnSpLocks/>
          </p:cNvCxnSpPr>
          <p:nvPr/>
        </p:nvCxnSpPr>
        <p:spPr>
          <a:xfrm flipH="1">
            <a:off x="58674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1B6D4A18-31D0-5384-2926-B089F57FA062}"/>
              </a:ext>
            </a:extLst>
          </p:cNvPr>
          <p:cNvCxnSpPr>
            <a:cxnSpLocks/>
          </p:cNvCxnSpPr>
          <p:nvPr/>
        </p:nvCxnSpPr>
        <p:spPr>
          <a:xfrm flipH="1">
            <a:off x="5638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0103F723-C237-3033-7601-434D9478FA4D}"/>
              </a:ext>
            </a:extLst>
          </p:cNvPr>
          <p:cNvCxnSpPr>
            <a:cxnSpLocks/>
          </p:cNvCxnSpPr>
          <p:nvPr/>
        </p:nvCxnSpPr>
        <p:spPr>
          <a:xfrm flipH="1">
            <a:off x="5410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EA732D93-1DC3-8D74-47E3-35010E3D6499}"/>
              </a:ext>
            </a:extLst>
          </p:cNvPr>
          <p:cNvCxnSpPr>
            <a:cxnSpLocks/>
          </p:cNvCxnSpPr>
          <p:nvPr/>
        </p:nvCxnSpPr>
        <p:spPr>
          <a:xfrm rot="5400000" flipH="1">
            <a:off x="64389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EFBF7C60-935B-4F30-127B-BC792B653734}"/>
              </a:ext>
            </a:extLst>
          </p:cNvPr>
          <p:cNvCxnSpPr>
            <a:cxnSpLocks/>
          </p:cNvCxnSpPr>
          <p:nvPr/>
        </p:nvCxnSpPr>
        <p:spPr>
          <a:xfrm rot="5400000" flipH="1">
            <a:off x="5372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23E4DCDF-D015-5DAD-A161-1CFF11B757FF}"/>
              </a:ext>
            </a:extLst>
          </p:cNvPr>
          <p:cNvCxnSpPr>
            <a:cxnSpLocks/>
          </p:cNvCxnSpPr>
          <p:nvPr/>
        </p:nvCxnSpPr>
        <p:spPr>
          <a:xfrm rot="5400000" flipH="1">
            <a:off x="5372100" y="30099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CF98C148-67DB-901D-66D3-7A2B8E0988EA}"/>
              </a:ext>
            </a:extLst>
          </p:cNvPr>
          <p:cNvCxnSpPr>
            <a:cxnSpLocks/>
          </p:cNvCxnSpPr>
          <p:nvPr/>
        </p:nvCxnSpPr>
        <p:spPr>
          <a:xfrm rot="16200000" flipH="1" flipV="1">
            <a:off x="5753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57928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13C7-9AF1-4761-868F-E85D90428FC0}"/>
              </a:ext>
            </a:extLst>
          </p:cNvPr>
          <p:cNvSpPr>
            <a:spLocks noGrp="1"/>
          </p:cNvSpPr>
          <p:nvPr>
            <p:ph type="title"/>
          </p:nvPr>
        </p:nvSpPr>
        <p:spPr>
          <a:xfrm>
            <a:off x="3724072" y="629268"/>
            <a:ext cx="4732020" cy="1286160"/>
          </a:xfrm>
        </p:spPr>
        <p:txBody>
          <a:bodyPr anchor="b">
            <a:normAutofit/>
          </a:bodyPr>
          <a:lstStyle/>
          <a:p>
            <a:r>
              <a:rPr lang="en-US" sz="2800" dirty="0"/>
              <a:t>Important concepts that you should be able to explain and use now…</a:t>
            </a:r>
          </a:p>
        </p:txBody>
      </p:sp>
      <p:sp>
        <p:nvSpPr>
          <p:cNvPr id="3" name="Content Placeholder 2">
            <a:extLst>
              <a:ext uri="{FF2B5EF4-FFF2-40B4-BE49-F238E27FC236}">
                <a16:creationId xmlns:a16="http://schemas.microsoft.com/office/drawing/2014/main" id="{EA3774A9-3326-4C00-884E-0E82913902EC}"/>
              </a:ext>
            </a:extLst>
          </p:cNvPr>
          <p:cNvSpPr>
            <a:spLocks noGrp="1"/>
          </p:cNvSpPr>
          <p:nvPr>
            <p:ph idx="1"/>
          </p:nvPr>
        </p:nvSpPr>
        <p:spPr>
          <a:xfrm>
            <a:off x="3724073" y="2438400"/>
            <a:ext cx="4939867" cy="3785419"/>
          </a:xfrm>
        </p:spPr>
        <p:txBody>
          <a:bodyPr>
            <a:normAutofit/>
          </a:bodyPr>
          <a:lstStyle/>
          <a:p>
            <a:r>
              <a:rPr lang="en-US" sz="1700" dirty="0"/>
              <a:t>Difference between solution types:</a:t>
            </a:r>
          </a:p>
          <a:p>
            <a:pPr marL="800100" lvl="1" indent="-342900">
              <a:buFont typeface="+mj-lt"/>
              <a:buAutoNum type="alphaLcPeriod"/>
            </a:pPr>
            <a:r>
              <a:rPr lang="en-US" sz="1700" dirty="0"/>
              <a:t> a fixed actions sequence,</a:t>
            </a:r>
          </a:p>
          <a:p>
            <a:pPr marL="800100" lvl="1" indent="-342900">
              <a:buFont typeface="+mj-lt"/>
              <a:buAutoNum type="alphaLcPeriod"/>
            </a:pPr>
            <a:r>
              <a:rPr lang="en-US" sz="1700" dirty="0"/>
              <a:t> a conditional plan (also called a strategy or policy), and</a:t>
            </a:r>
          </a:p>
          <a:p>
            <a:pPr marL="800100" lvl="1" indent="-342900">
              <a:buFont typeface="+mj-lt"/>
              <a:buAutoNum type="alphaLcPeriod"/>
            </a:pPr>
            <a:r>
              <a:rPr lang="en-US" sz="1700" dirty="0"/>
              <a:t>exploration.</a:t>
            </a:r>
          </a:p>
          <a:p>
            <a:r>
              <a:rPr lang="en-US" sz="1700" dirty="0"/>
              <a:t>What are belief states?</a:t>
            </a:r>
          </a:p>
          <a:p>
            <a:r>
              <a:rPr lang="en-US" sz="1700" dirty="0"/>
              <a:t>How actions can be used to coerce the world into known states.</a:t>
            </a:r>
          </a:p>
          <a:p>
            <a:r>
              <a:rPr lang="en-US" sz="1700" dirty="0"/>
              <a:t>How observations can be used to learn about the state: State estimation with repeated predict and update steps.</a:t>
            </a:r>
          </a:p>
          <a:p>
            <a:r>
              <a:rPr lang="en-US" sz="1700" dirty="0"/>
              <a:t>The use of AND-OR trees to solve small problems.</a:t>
            </a:r>
          </a:p>
          <a:p>
            <a:endParaRPr lang="en-US" sz="1700" dirty="0"/>
          </a:p>
          <a:p>
            <a:endParaRPr lang="en-US" sz="1700" dirty="0"/>
          </a:p>
          <a:p>
            <a:endParaRPr lang="en-US" sz="1700" dirty="0"/>
          </a:p>
        </p:txBody>
      </p:sp>
      <p:pic>
        <p:nvPicPr>
          <p:cNvPr id="5" name="Picture 4" descr="Many question marks on black background">
            <a:extLst>
              <a:ext uri="{FF2B5EF4-FFF2-40B4-BE49-F238E27FC236}">
                <a16:creationId xmlns:a16="http://schemas.microsoft.com/office/drawing/2014/main" id="{B586A7B6-C475-452B-BF7B-D1447DB2D0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65222" r="3855" b="2"/>
          <a:stretch/>
        </p:blipFill>
        <p:spPr>
          <a:xfrm>
            <a:off x="20" y="10"/>
            <a:ext cx="3476673" cy="6857990"/>
          </a:xfrm>
          <a:prstGeom prst="rect">
            <a:avLst/>
          </a:prstGeom>
          <a:effectLst/>
        </p:spPr>
      </p:pic>
      <p:cxnSp>
        <p:nvCxnSpPr>
          <p:cNvPr id="22"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6882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60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AB63A-583D-4BBD-914A-0A8056D0F4A2}"/>
              </a:ext>
            </a:extLst>
          </p:cNvPr>
          <p:cNvSpPr>
            <a:spLocks noGrp="1"/>
          </p:cNvSpPr>
          <p:nvPr>
            <p:ph type="title"/>
          </p:nvPr>
        </p:nvSpPr>
        <p:spPr/>
        <p:txBody>
          <a:bodyPr/>
          <a:lstStyle/>
          <a:p>
            <a:r>
              <a:rPr lang="en-US" dirty="0"/>
              <a:t>Consequence of Uncertainty</a:t>
            </a:r>
          </a:p>
        </p:txBody>
      </p:sp>
      <p:sp>
        <p:nvSpPr>
          <p:cNvPr id="5" name="Content Placeholder 4">
            <a:extLst>
              <a:ext uri="{FF2B5EF4-FFF2-40B4-BE49-F238E27FC236}">
                <a16:creationId xmlns:a16="http://schemas.microsoft.com/office/drawing/2014/main" id="{3C1F6EBF-AF35-4215-9C0C-E67FFF86834E}"/>
              </a:ext>
            </a:extLst>
          </p:cNvPr>
          <p:cNvSpPr>
            <a:spLocks noGrp="1"/>
          </p:cNvSpPr>
          <p:nvPr>
            <p:ph idx="1"/>
          </p:nvPr>
        </p:nvSpPr>
        <p:spPr/>
        <p:txBody>
          <a:bodyPr>
            <a:normAutofit lnSpcReduction="10000"/>
          </a:bodyPr>
          <a:lstStyle/>
          <a:p>
            <a:pPr marL="514350" indent="-514350">
              <a:buFont typeface="+mj-lt"/>
              <a:buAutoNum type="arabicPeriod"/>
            </a:pPr>
            <a:r>
              <a:rPr lang="en-US" dirty="0"/>
              <a:t>The agent may not know in what state it and the environment exactly is in. </a:t>
            </a:r>
            <a:br>
              <a:rPr lang="en-US" dirty="0"/>
            </a:br>
            <a:br>
              <a:rPr lang="en-US" dirty="0"/>
            </a:br>
            <a:r>
              <a:rPr lang="en-US" dirty="0"/>
              <a:t>It needs to keep track of all the states it could be in. This set is called the </a:t>
            </a:r>
            <a:r>
              <a:rPr lang="en-US" b="1" i="1" dirty="0">
                <a:solidFill>
                  <a:srgbClr val="FF0000"/>
                </a:solidFill>
              </a:rPr>
              <a:t>believe state.</a:t>
            </a:r>
            <a:br>
              <a:rPr lang="en-US" b="1" i="1" dirty="0">
                <a:solidFill>
                  <a:srgbClr val="FF0000"/>
                </a:solidFill>
              </a:rPr>
            </a:br>
            <a:endParaRPr lang="en-US" dirty="0"/>
          </a:p>
          <a:p>
            <a:pPr marL="514350" indent="-514350">
              <a:buFont typeface="+mj-lt"/>
              <a:buAutoNum type="arabicPeriod"/>
            </a:pPr>
            <a:r>
              <a:rPr lang="en-US" dirty="0"/>
              <a:t>The solution is typically not a fixed precomputed plan (sequence of actions), but a </a:t>
            </a:r>
            <a:br>
              <a:rPr lang="en-US" dirty="0"/>
            </a:br>
            <a:br>
              <a:rPr lang="en-US" dirty="0"/>
            </a:br>
            <a:r>
              <a:rPr lang="en-US" dirty="0"/>
              <a:t>  </a:t>
            </a:r>
            <a:r>
              <a:rPr lang="en-US" b="1" i="1" dirty="0">
                <a:solidFill>
                  <a:srgbClr val="FF0000"/>
                </a:solidFill>
              </a:rPr>
              <a:t>conditional plan (also called strategy or policy) </a:t>
            </a:r>
            <a:br>
              <a:rPr lang="en-US" b="1" i="1" dirty="0">
                <a:solidFill>
                  <a:srgbClr val="FF0000"/>
                </a:solidFill>
              </a:rPr>
            </a:br>
            <a:br>
              <a:rPr lang="en-US" b="1" i="1" dirty="0">
                <a:solidFill>
                  <a:srgbClr val="FF0000"/>
                </a:solidFill>
              </a:rPr>
            </a:br>
            <a:r>
              <a:rPr lang="en-US" dirty="0"/>
              <a:t>that depends on percepts.</a:t>
            </a:r>
          </a:p>
        </p:txBody>
      </p:sp>
    </p:spTree>
    <p:extLst>
      <p:ext uri="{BB962C8B-B14F-4D97-AF65-F5344CB8AC3E}">
        <p14:creationId xmlns:p14="http://schemas.microsoft.com/office/powerpoint/2010/main" val="1068800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A12E9B-5CBD-48F0-BA61-5D4D6B7267D8}"/>
              </a:ext>
            </a:extLst>
          </p:cNvPr>
          <p:cNvPicPr>
            <a:picLocks noChangeAspect="1"/>
          </p:cNvPicPr>
          <p:nvPr/>
        </p:nvPicPr>
        <p:blipFill rotWithShape="1">
          <a:blip r:embed="rId2"/>
          <a:srcRect r="1099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25CBB57-E577-49C1-AF52-D54F6362FB47}"/>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Nondeterministic Actions</a:t>
            </a:r>
          </a:p>
        </p:txBody>
      </p:sp>
      <p:sp>
        <p:nvSpPr>
          <p:cNvPr id="5" name="Text Placeholder 4">
            <a:extLst>
              <a:ext uri="{FF2B5EF4-FFF2-40B4-BE49-F238E27FC236}">
                <a16:creationId xmlns:a16="http://schemas.microsoft.com/office/drawing/2014/main" id="{2079998C-7107-469E-AFD1-868BB849170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421031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B004D9-BB78-4C90-99E9-26B51D24751A}"/>
              </a:ext>
            </a:extLst>
          </p:cNvPr>
          <p:cNvSpPr>
            <a:spLocks noGrp="1"/>
          </p:cNvSpPr>
          <p:nvPr>
            <p:ph type="title"/>
          </p:nvPr>
        </p:nvSpPr>
        <p:spPr/>
        <p:txBody>
          <a:bodyPr/>
          <a:lstStyle/>
          <a:p>
            <a:r>
              <a:rPr lang="en-US" dirty="0"/>
              <a:t>Nondeterministic Actions</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98A81B8-EC8C-4D15-A4D6-463770E10AC9}"/>
                  </a:ext>
                </a:extLst>
              </p:cNvPr>
              <p:cNvSpPr>
                <a:spLocks noGrp="1"/>
              </p:cNvSpPr>
              <p:nvPr>
                <p:ph idx="1"/>
              </p:nvPr>
            </p:nvSpPr>
            <p:spPr/>
            <p:txBody>
              <a:bodyPr>
                <a:normAutofit/>
              </a:bodyPr>
              <a:lstStyle/>
              <a:p>
                <a:pPr marL="0" indent="0">
                  <a:buNone/>
                </a:pPr>
                <a:r>
                  <a:rPr lang="en-US" dirty="0"/>
                  <a:t>Outcome of actions in the environment is nondeterministic = </a:t>
                </a:r>
                <a:r>
                  <a:rPr lang="en-US" b="1" dirty="0">
                    <a:solidFill>
                      <a:srgbClr val="FF0000"/>
                    </a:solidFill>
                  </a:rPr>
                  <a:t>transition model need to describe uncertainty.</a:t>
                </a:r>
              </a:p>
              <a:p>
                <a:pPr marL="0" indent="0">
                  <a:buNone/>
                </a:pPr>
                <a:endParaRPr lang="en-US" dirty="0"/>
              </a:p>
              <a:p>
                <a:pPr marL="0" indent="0">
                  <a:buNone/>
                </a:pPr>
                <a:r>
                  <a:rPr lang="en-US" dirty="0"/>
                  <a:t>Example transition: </a:t>
                </a:r>
                <a:br>
                  <a:rPr lang="en-US" b="0" i="1" dirty="0">
                    <a:latin typeface="Cambria Math" panose="02040503050406030204" pitchFamily="18" charset="0"/>
                  </a:rPr>
                </a:br>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𝑅𝑒𝑠𝑢𝑙𝑡𝑠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e>
                    </m:d>
                  </m:oMath>
                </a14:m>
                <a:r>
                  <a:rPr lang="en-US" dirty="0"/>
                  <a:t> </a:t>
                </a:r>
                <a:br>
                  <a:rPr lang="en-US" dirty="0"/>
                </a:br>
                <a:br>
                  <a:rPr lang="en-US" dirty="0"/>
                </a:br>
                <a:r>
                  <a:rPr lang="en-US" dirty="0"/>
                  <a:t>i.e., action </a:t>
                </a:r>
                <a14:m>
                  <m:oMath xmlns:m="http://schemas.openxmlformats.org/officeDocument/2006/math">
                    <m:r>
                      <a:rPr lang="en-US" b="0" i="1" smtClean="0">
                        <a:latin typeface="Cambria Math" panose="02040503050406030204" pitchFamily="18" charset="0"/>
                      </a:rPr>
                      <m:t>𝑎</m:t>
                    </m:r>
                  </m:oMath>
                </a14:m>
                <a:r>
                  <a:rPr lang="en-US" dirty="0"/>
                  <a:t>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1</m:t>
                        </m:r>
                      </m:sub>
                    </m:sSub>
                  </m:oMath>
                </a14:m>
                <a:r>
                  <a:rPr lang="en-US" dirty="0"/>
                  <a:t> can lead to one of several states. </a:t>
                </a:r>
              </a:p>
            </p:txBody>
          </p:sp>
        </mc:Choice>
        <mc:Fallback>
          <p:sp>
            <p:nvSpPr>
              <p:cNvPr id="5" name="Content Placeholder 4">
                <a:extLst>
                  <a:ext uri="{FF2B5EF4-FFF2-40B4-BE49-F238E27FC236}">
                    <a16:creationId xmlns:a16="http://schemas.microsoft.com/office/drawing/2014/main" id="{A98A81B8-EC8C-4D15-A4D6-463770E10AC9}"/>
                  </a:ext>
                </a:extLst>
              </p:cNvPr>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sp>
        <p:nvSpPr>
          <p:cNvPr id="2" name="Speech Bubble: Rectangle 1">
            <a:extLst>
              <a:ext uri="{FF2B5EF4-FFF2-40B4-BE49-F238E27FC236}">
                <a16:creationId xmlns:a16="http://schemas.microsoft.com/office/drawing/2014/main" id="{8431849B-D0BA-3291-B669-3E019B0FDF52}"/>
              </a:ext>
            </a:extLst>
          </p:cNvPr>
          <p:cNvSpPr/>
          <p:nvPr/>
        </p:nvSpPr>
        <p:spPr>
          <a:xfrm>
            <a:off x="4114800" y="3278011"/>
            <a:ext cx="1752600" cy="381000"/>
          </a:xfrm>
          <a:prstGeom prst="wedgeRectCallout">
            <a:avLst>
              <a:gd name="adj1" fmla="val -74295"/>
              <a:gd name="adj2" fmla="val 266945"/>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Note the ‘s’ here</a:t>
            </a:r>
          </a:p>
        </p:txBody>
      </p:sp>
    </p:spTree>
    <p:extLst>
      <p:ext uri="{BB962C8B-B14F-4D97-AF65-F5344CB8AC3E}">
        <p14:creationId xmlns:p14="http://schemas.microsoft.com/office/powerpoint/2010/main" val="236645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F55D-540F-4B2C-9309-DA830B7EA9C9}"/>
              </a:ext>
            </a:extLst>
          </p:cNvPr>
          <p:cNvSpPr>
            <a:spLocks noGrp="1"/>
          </p:cNvSpPr>
          <p:nvPr>
            <p:ph type="title"/>
          </p:nvPr>
        </p:nvSpPr>
        <p:spPr>
          <a:xfrm>
            <a:off x="628650" y="365126"/>
            <a:ext cx="5448300" cy="1325563"/>
          </a:xfrm>
        </p:spPr>
        <p:txBody>
          <a:bodyPr/>
          <a:lstStyle/>
          <a:p>
            <a:r>
              <a:rPr lang="en-US" dirty="0"/>
              <a:t>Example:</a:t>
            </a:r>
            <a:br>
              <a:rPr lang="en-US" dirty="0"/>
            </a:br>
            <a:r>
              <a:rPr lang="en-US" dirty="0"/>
              <a:t>Erratic Vacuum World</a:t>
            </a:r>
          </a:p>
        </p:txBody>
      </p:sp>
      <p:sp>
        <p:nvSpPr>
          <p:cNvPr id="3" name="Content Placeholder 2">
            <a:extLst>
              <a:ext uri="{FF2B5EF4-FFF2-40B4-BE49-F238E27FC236}">
                <a16:creationId xmlns:a16="http://schemas.microsoft.com/office/drawing/2014/main" id="{E1341D23-CA4F-497B-8414-60B090A59702}"/>
              </a:ext>
            </a:extLst>
          </p:cNvPr>
          <p:cNvSpPr>
            <a:spLocks noGrp="1"/>
          </p:cNvSpPr>
          <p:nvPr>
            <p:ph idx="1"/>
          </p:nvPr>
        </p:nvSpPr>
        <p:spPr>
          <a:xfrm>
            <a:off x="628650" y="2133599"/>
            <a:ext cx="7886700" cy="4043363"/>
          </a:xfrm>
        </p:spPr>
        <p:txBody>
          <a:bodyPr/>
          <a:lstStyle/>
          <a:p>
            <a:pPr marL="0" indent="0">
              <a:buNone/>
            </a:pPr>
            <a:r>
              <a:rPr lang="en-US" dirty="0"/>
              <a:t>Regular fully-observable vacuum world, but the action ‘</a:t>
            </a:r>
            <a:r>
              <a:rPr lang="en-US" b="1" dirty="0"/>
              <a:t>suck</a:t>
            </a:r>
            <a:r>
              <a:rPr lang="en-US" dirty="0"/>
              <a:t>’ is more powerful and </a:t>
            </a:r>
            <a:r>
              <a:rPr lang="en-US" b="1" dirty="0"/>
              <a:t>nondeterministic</a:t>
            </a:r>
            <a:r>
              <a:rPr lang="en-US" dirty="0"/>
              <a:t>:</a:t>
            </a:r>
          </a:p>
          <a:p>
            <a:endParaRPr lang="en-US" dirty="0"/>
          </a:p>
          <a:p>
            <a:pPr marL="514350" indent="-514350">
              <a:buFont typeface="+mj-lt"/>
              <a:buAutoNum type="alphaLcParenR"/>
            </a:pPr>
            <a:r>
              <a:rPr lang="en-US" b="1" dirty="0"/>
              <a:t>On a dirty square</a:t>
            </a:r>
            <a:r>
              <a:rPr lang="en-US" dirty="0"/>
              <a:t>: cleans the square and sometimes cleans dirt on adjacent squares as well.</a:t>
            </a:r>
          </a:p>
          <a:p>
            <a:pPr marL="514350" indent="-514350">
              <a:buFont typeface="+mj-lt"/>
              <a:buAutoNum type="alphaLcParenR"/>
            </a:pPr>
            <a:r>
              <a:rPr lang="en-US" b="1" dirty="0"/>
              <a:t>On a clean square</a:t>
            </a:r>
            <a:r>
              <a:rPr lang="en-US" dirty="0"/>
              <a:t>: sometimes deposits some dirt on the square.</a:t>
            </a:r>
          </a:p>
        </p:txBody>
      </p:sp>
      <p:grpSp>
        <p:nvGrpSpPr>
          <p:cNvPr id="9" name="Group 8">
            <a:extLst>
              <a:ext uri="{FF2B5EF4-FFF2-40B4-BE49-F238E27FC236}">
                <a16:creationId xmlns:a16="http://schemas.microsoft.com/office/drawing/2014/main" id="{8086F884-B85D-B6E2-40E3-6AD2D98F486D}"/>
              </a:ext>
            </a:extLst>
          </p:cNvPr>
          <p:cNvGrpSpPr/>
          <p:nvPr/>
        </p:nvGrpSpPr>
        <p:grpSpPr>
          <a:xfrm>
            <a:off x="6076950" y="365126"/>
            <a:ext cx="2438400" cy="1247554"/>
            <a:chOff x="6076950" y="365126"/>
            <a:chExt cx="2438400" cy="1247554"/>
          </a:xfrm>
        </p:grpSpPr>
        <p:pic>
          <p:nvPicPr>
            <p:cNvPr id="4" name="Picture 4" descr="vacuum2-environment">
              <a:extLst>
                <a:ext uri="{FF2B5EF4-FFF2-40B4-BE49-F238E27FC236}">
                  <a16:creationId xmlns:a16="http://schemas.microsoft.com/office/drawing/2014/main" id="{A6C70B05-2B87-4CEA-9D3A-9FFD2CC899F8}"/>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5" name="Freeform: Shape 4">
              <a:extLst>
                <a:ext uri="{FF2B5EF4-FFF2-40B4-BE49-F238E27FC236}">
                  <a16:creationId xmlns:a16="http://schemas.microsoft.com/office/drawing/2014/main" id="{8D6BE6F7-05E5-D1BA-D236-1A8ED4302A57}"/>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8090356D-1FEC-FB61-F650-F6E49DA0AF98}"/>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65A1F79E-8D69-D50E-56C6-B86F88AB9A35}"/>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8C60415D-2152-8E0E-9AAF-5ABB3C32085C}"/>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9892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DBC-632E-4D75-8554-9AAFD7FCD633}"/>
              </a:ext>
            </a:extLst>
          </p:cNvPr>
          <p:cNvSpPr>
            <a:spLocks noGrp="1"/>
          </p:cNvSpPr>
          <p:nvPr>
            <p:ph type="title"/>
          </p:nvPr>
        </p:nvSpPr>
        <p:spPr/>
        <p:txBody>
          <a:bodyPr/>
          <a:lstStyle/>
          <a:p>
            <a:r>
              <a:rPr lang="en-US" dirty="0"/>
              <a:t>Example: </a:t>
            </a:r>
            <a:br>
              <a:rPr lang="en-US" dirty="0"/>
            </a:br>
            <a:r>
              <a:rPr lang="en-US" dirty="0"/>
              <a:t>Erratic Vacuum World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AB69CD-DF0B-4FB0-AAAA-66403161EB82}"/>
                  </a:ext>
                </a:extLst>
              </p:cNvPr>
              <p:cNvSpPr>
                <a:spLocks noGrp="1"/>
              </p:cNvSpPr>
              <p:nvPr>
                <p:ph idx="1"/>
              </p:nvPr>
            </p:nvSpPr>
            <p:spPr>
              <a:xfrm>
                <a:off x="342762" y="2924998"/>
                <a:ext cx="3105150" cy="471345"/>
              </a:xfrm>
            </p:spPr>
            <p:txBody>
              <a:bodyPr>
                <a:normAutofit fontScale="85000" lnSpcReduction="10000"/>
              </a:bodyPr>
              <a:lstStyle/>
              <a:p>
                <a:pPr marL="0" indent="0">
                  <a:buNone/>
                </a:pPr>
                <a14:m>
                  <m:oMath xmlns:m="http://schemas.openxmlformats.org/officeDocument/2006/math">
                    <m:r>
                      <a:rPr lang="en-US" sz="2400" i="1" smtClean="0">
                        <a:solidFill>
                          <a:srgbClr val="FF0000"/>
                        </a:solidFill>
                        <a:latin typeface="Cambria Math" panose="02040503050406030204" pitchFamily="18" charset="0"/>
                      </a:rPr>
                      <m:t>𝑅𝑒𝑠𝑢𝑙𝑡𝑠</m:t>
                    </m:r>
                    <m:d>
                      <m:dPr>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1</m:t>
                        </m:r>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𝑆𝑢𝑐𝑘</m:t>
                        </m:r>
                      </m:e>
                    </m:d>
                    <m:r>
                      <a:rPr lang="en-US" sz="2400" i="1">
                        <a:solidFill>
                          <a:srgbClr val="FF0000"/>
                        </a:solidFill>
                        <a:latin typeface="Cambria Math" panose="02040503050406030204" pitchFamily="18" charset="0"/>
                      </a:rPr>
                      <m:t>= </m:t>
                    </m:r>
                    <m:d>
                      <m:dPr>
                        <m:begChr m:val="{"/>
                        <m:endChr m:val="}"/>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5, 7</m:t>
                        </m:r>
                      </m:e>
                    </m:d>
                  </m:oMath>
                </a14:m>
                <a:r>
                  <a:rPr lang="en-US" sz="2400" dirty="0">
                    <a:solidFill>
                      <a:srgbClr val="FF0000"/>
                    </a:solidFill>
                  </a:rPr>
                  <a:t> </a:t>
                </a:r>
              </a:p>
            </p:txBody>
          </p:sp>
        </mc:Choice>
        <mc:Fallback xmlns="">
          <p:sp>
            <p:nvSpPr>
              <p:cNvPr id="3" name="Content Placeholder 2">
                <a:extLst>
                  <a:ext uri="{FF2B5EF4-FFF2-40B4-BE49-F238E27FC236}">
                    <a16:creationId xmlns:a16="http://schemas.microsoft.com/office/drawing/2014/main" id="{DCAB69CD-DF0B-4FB0-AAAA-66403161EB82}"/>
                  </a:ext>
                </a:extLst>
              </p:cNvPr>
              <p:cNvSpPr>
                <a:spLocks noGrp="1" noRot="1" noChangeAspect="1" noMove="1" noResize="1" noEditPoints="1" noAdjustHandles="1" noChangeArrowheads="1" noChangeShapeType="1" noTextEdit="1"/>
              </p:cNvSpPr>
              <p:nvPr>
                <p:ph idx="1"/>
              </p:nvPr>
            </p:nvSpPr>
            <p:spPr>
              <a:xfrm>
                <a:off x="342762" y="2924998"/>
                <a:ext cx="3105150" cy="471345"/>
              </a:xfrm>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99B1455-4B27-421D-9E70-100F08E32D51}"/>
              </a:ext>
            </a:extLst>
          </p:cNvPr>
          <p:cNvPicPr>
            <a:picLocks noChangeAspect="1"/>
          </p:cNvPicPr>
          <p:nvPr/>
        </p:nvPicPr>
        <p:blipFill>
          <a:blip r:embed="rId4"/>
          <a:stretch>
            <a:fillRect/>
          </a:stretch>
        </p:blipFill>
        <p:spPr>
          <a:xfrm>
            <a:off x="3695608" y="2438400"/>
            <a:ext cx="3581584" cy="3086259"/>
          </a:xfrm>
          <a:prstGeom prst="rect">
            <a:avLst/>
          </a:prstGeom>
        </p:spPr>
      </p:pic>
      <p:sp>
        <p:nvSpPr>
          <p:cNvPr id="6" name="Freeform: Shape 5">
            <a:extLst>
              <a:ext uri="{FF2B5EF4-FFF2-40B4-BE49-F238E27FC236}">
                <a16:creationId xmlns:a16="http://schemas.microsoft.com/office/drawing/2014/main" id="{7DC6D86E-E40B-4492-9844-C50E29EE73AE}"/>
              </a:ext>
            </a:extLst>
          </p:cNvPr>
          <p:cNvSpPr/>
          <p:nvPr/>
        </p:nvSpPr>
        <p:spPr>
          <a:xfrm>
            <a:off x="3332523" y="2815389"/>
            <a:ext cx="457424" cy="1528011"/>
          </a:xfrm>
          <a:custGeom>
            <a:avLst/>
            <a:gdLst>
              <a:gd name="connsiteX0" fmla="*/ 409298 w 457424"/>
              <a:gd name="connsiteY0" fmla="*/ 0 h 1528011"/>
              <a:gd name="connsiteX1" fmla="*/ 224 w 457424"/>
              <a:gd name="connsiteY1" fmla="*/ 794085 h 1528011"/>
              <a:gd name="connsiteX2" fmla="*/ 457424 w 457424"/>
              <a:gd name="connsiteY2" fmla="*/ 1528011 h 1528011"/>
            </a:gdLst>
            <a:ahLst/>
            <a:cxnLst>
              <a:cxn ang="0">
                <a:pos x="connsiteX0" y="connsiteY0"/>
              </a:cxn>
              <a:cxn ang="0">
                <a:pos x="connsiteX1" y="connsiteY1"/>
              </a:cxn>
              <a:cxn ang="0">
                <a:pos x="connsiteX2" y="connsiteY2"/>
              </a:cxn>
            </a:cxnLst>
            <a:rect l="l" t="t" r="r" b="b"/>
            <a:pathLst>
              <a:path w="457424" h="1528011">
                <a:moveTo>
                  <a:pt x="409298" y="0"/>
                </a:moveTo>
                <a:cubicBezTo>
                  <a:pt x="200750" y="269708"/>
                  <a:pt x="-7797" y="539417"/>
                  <a:pt x="224" y="794085"/>
                </a:cubicBezTo>
                <a:cubicBezTo>
                  <a:pt x="8245" y="1048753"/>
                  <a:pt x="232834" y="1288382"/>
                  <a:pt x="457424" y="1528011"/>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F78F27AC-0723-4F2D-8E13-9AB00B1B93AA}"/>
              </a:ext>
            </a:extLst>
          </p:cNvPr>
          <p:cNvSpPr/>
          <p:nvPr/>
        </p:nvSpPr>
        <p:spPr>
          <a:xfrm>
            <a:off x="2791100" y="2815389"/>
            <a:ext cx="998847" cy="2237874"/>
          </a:xfrm>
          <a:custGeom>
            <a:avLst/>
            <a:gdLst>
              <a:gd name="connsiteX0" fmla="*/ 926658 w 998847"/>
              <a:gd name="connsiteY0" fmla="*/ 0 h 2237874"/>
              <a:gd name="connsiteX1" fmla="*/ 226 w 998847"/>
              <a:gd name="connsiteY1" fmla="*/ 1143000 h 2237874"/>
              <a:gd name="connsiteX2" fmla="*/ 998847 w 998847"/>
              <a:gd name="connsiteY2" fmla="*/ 2237874 h 2237874"/>
            </a:gdLst>
            <a:ahLst/>
            <a:cxnLst>
              <a:cxn ang="0">
                <a:pos x="connsiteX0" y="connsiteY0"/>
              </a:cxn>
              <a:cxn ang="0">
                <a:pos x="connsiteX1" y="connsiteY1"/>
              </a:cxn>
              <a:cxn ang="0">
                <a:pos x="connsiteX2" y="connsiteY2"/>
              </a:cxn>
            </a:cxnLst>
            <a:rect l="l" t="t" r="r" b="b"/>
            <a:pathLst>
              <a:path w="998847" h="2237874">
                <a:moveTo>
                  <a:pt x="926658" y="0"/>
                </a:moveTo>
                <a:cubicBezTo>
                  <a:pt x="457426" y="385010"/>
                  <a:pt x="-11805" y="770021"/>
                  <a:pt x="226" y="1143000"/>
                </a:cubicBezTo>
                <a:cubicBezTo>
                  <a:pt x="12257" y="1515979"/>
                  <a:pt x="505552" y="1876926"/>
                  <a:pt x="998847" y="2237874"/>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598281A0-2514-4BF4-983D-9886716FB5DC}"/>
              </a:ext>
            </a:extLst>
          </p:cNvPr>
          <p:cNvSpPr/>
          <p:nvPr/>
        </p:nvSpPr>
        <p:spPr>
          <a:xfrm>
            <a:off x="3695608" y="2362200"/>
            <a:ext cx="1790792" cy="838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3862E7-DFD9-4731-B080-C6E0A3CD07D1}"/>
              </a:ext>
            </a:extLst>
          </p:cNvPr>
          <p:cNvSpPr/>
          <p:nvPr/>
        </p:nvSpPr>
        <p:spPr>
          <a:xfrm>
            <a:off x="3809816" y="47244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E4530BB-CD28-44D5-BE07-D5FF6D63BFAA}"/>
              </a:ext>
            </a:extLst>
          </p:cNvPr>
          <p:cNvSpPr txBox="1"/>
          <p:nvPr/>
        </p:nvSpPr>
        <p:spPr>
          <a:xfrm>
            <a:off x="7543800" y="4953000"/>
            <a:ext cx="1295400" cy="381000"/>
          </a:xfrm>
          <a:prstGeom prst="rect">
            <a:avLst/>
          </a:prstGeom>
          <a:noFill/>
        </p:spPr>
        <p:txBody>
          <a:bodyPr wrap="square" rtlCol="0">
            <a:spAutoFit/>
          </a:bodyPr>
          <a:lstStyle/>
          <a:p>
            <a:r>
              <a:rPr lang="en-US" b="1" dirty="0">
                <a:solidFill>
                  <a:schemeClr val="accent6">
                    <a:lumMod val="75000"/>
                  </a:schemeClr>
                </a:solidFill>
              </a:rPr>
              <a:t>Goal states</a:t>
            </a:r>
          </a:p>
        </p:txBody>
      </p:sp>
      <p:sp>
        <p:nvSpPr>
          <p:cNvPr id="12" name="TextBox 11">
            <a:extLst>
              <a:ext uri="{FF2B5EF4-FFF2-40B4-BE49-F238E27FC236}">
                <a16:creationId xmlns:a16="http://schemas.microsoft.com/office/drawing/2014/main" id="{DD08B828-1B39-4A4C-8EC7-0B9FE0E6B259}"/>
              </a:ext>
            </a:extLst>
          </p:cNvPr>
          <p:cNvSpPr txBox="1"/>
          <p:nvPr/>
        </p:nvSpPr>
        <p:spPr>
          <a:xfrm>
            <a:off x="628650" y="5646003"/>
            <a:ext cx="7219950" cy="830997"/>
          </a:xfrm>
          <a:prstGeom prst="rect">
            <a:avLst/>
          </a:prstGeom>
          <a:noFill/>
        </p:spPr>
        <p:txBody>
          <a:bodyPr wrap="square" rtlCol="0">
            <a:spAutoFit/>
          </a:bodyPr>
          <a:lstStyle/>
          <a:p>
            <a:r>
              <a:rPr lang="en-US" sz="2400" dirty="0"/>
              <a:t>We need a conditional plan</a:t>
            </a:r>
          </a:p>
          <a:p>
            <a:r>
              <a:rPr lang="en-US" sz="2400" dirty="0"/>
              <a:t>	[Suck, </a:t>
            </a:r>
            <a:r>
              <a:rPr lang="en-US" sz="2400" b="1" dirty="0"/>
              <a:t>if</a:t>
            </a:r>
            <a:r>
              <a:rPr lang="en-US" sz="2400" dirty="0"/>
              <a:t> State = 5 </a:t>
            </a:r>
            <a:r>
              <a:rPr lang="en-US" sz="2400" b="1" dirty="0"/>
              <a:t>then</a:t>
            </a:r>
            <a:r>
              <a:rPr lang="en-US" sz="2400" dirty="0"/>
              <a:t> [Right, Suck] </a:t>
            </a:r>
            <a:r>
              <a:rPr lang="en-US" sz="2400" b="1" dirty="0"/>
              <a:t>else</a:t>
            </a:r>
            <a:r>
              <a:rPr lang="en-US" sz="2400" dirty="0"/>
              <a:t> []]</a:t>
            </a:r>
          </a:p>
        </p:txBody>
      </p:sp>
      <p:sp>
        <p:nvSpPr>
          <p:cNvPr id="13" name="TextBox 12">
            <a:extLst>
              <a:ext uri="{FF2B5EF4-FFF2-40B4-BE49-F238E27FC236}">
                <a16:creationId xmlns:a16="http://schemas.microsoft.com/office/drawing/2014/main" id="{8CEC18A8-DBAA-4977-84C9-484FAF9A074D}"/>
              </a:ext>
            </a:extLst>
          </p:cNvPr>
          <p:cNvSpPr txBox="1"/>
          <p:nvPr/>
        </p:nvSpPr>
        <p:spPr>
          <a:xfrm>
            <a:off x="4438696" y="2057400"/>
            <a:ext cx="1295400" cy="381000"/>
          </a:xfrm>
          <a:prstGeom prst="rect">
            <a:avLst/>
          </a:prstGeom>
          <a:noFill/>
        </p:spPr>
        <p:txBody>
          <a:bodyPr wrap="square" rtlCol="0">
            <a:spAutoFit/>
          </a:bodyPr>
          <a:lstStyle/>
          <a:p>
            <a:r>
              <a:rPr lang="en-US" b="1" dirty="0">
                <a:solidFill>
                  <a:srgbClr val="FF0000"/>
                </a:solidFill>
              </a:rPr>
              <a:t>Start State</a:t>
            </a:r>
          </a:p>
        </p:txBody>
      </p:sp>
      <p:grpSp>
        <p:nvGrpSpPr>
          <p:cNvPr id="5" name="Group 4">
            <a:extLst>
              <a:ext uri="{FF2B5EF4-FFF2-40B4-BE49-F238E27FC236}">
                <a16:creationId xmlns:a16="http://schemas.microsoft.com/office/drawing/2014/main" id="{F6840CB8-F933-B674-E460-0CF17721C7C6}"/>
              </a:ext>
            </a:extLst>
          </p:cNvPr>
          <p:cNvGrpSpPr/>
          <p:nvPr/>
        </p:nvGrpSpPr>
        <p:grpSpPr>
          <a:xfrm>
            <a:off x="6076950" y="365126"/>
            <a:ext cx="2438400" cy="1247554"/>
            <a:chOff x="6076950" y="365126"/>
            <a:chExt cx="2438400" cy="1247554"/>
          </a:xfrm>
        </p:grpSpPr>
        <p:pic>
          <p:nvPicPr>
            <p:cNvPr id="7" name="Picture 4" descr="vacuum2-environment">
              <a:extLst>
                <a:ext uri="{FF2B5EF4-FFF2-40B4-BE49-F238E27FC236}">
                  <a16:creationId xmlns:a16="http://schemas.microsoft.com/office/drawing/2014/main" id="{3A2BBFBB-7472-6196-E967-143FC2CBE3E3}"/>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4" name="Freeform: Shape 13">
              <a:extLst>
                <a:ext uri="{FF2B5EF4-FFF2-40B4-BE49-F238E27FC236}">
                  <a16:creationId xmlns:a16="http://schemas.microsoft.com/office/drawing/2014/main" id="{0957DC82-90CF-CCE5-F529-3FC6756B416F}"/>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BE16B050-F584-7A71-5F66-B129637DFB44}"/>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8359C3C-C79A-7E7C-F48E-7CA1EAF062E1}"/>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9A2C2D-A612-97BF-26E7-B35DDC617067}"/>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34107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180-37CE-4645-845C-D259D88C84B9}"/>
              </a:ext>
            </a:extLst>
          </p:cNvPr>
          <p:cNvSpPr>
            <a:spLocks noGrp="1"/>
          </p:cNvSpPr>
          <p:nvPr>
            <p:ph type="title"/>
          </p:nvPr>
        </p:nvSpPr>
        <p:spPr>
          <a:xfrm>
            <a:off x="628650" y="365126"/>
            <a:ext cx="7886700" cy="635059"/>
          </a:xfrm>
        </p:spPr>
        <p:txBody>
          <a:bodyPr>
            <a:noAutofit/>
          </a:bodyPr>
          <a:lstStyle/>
          <a:p>
            <a:r>
              <a:rPr lang="en-US" sz="3600" dirty="0"/>
              <a:t>Finding a Cond. Plan: AND-OR Search Tree</a:t>
            </a:r>
          </a:p>
        </p:txBody>
      </p:sp>
      <p:sp>
        <p:nvSpPr>
          <p:cNvPr id="3" name="Content Placeholder 2">
            <a:extLst>
              <a:ext uri="{FF2B5EF4-FFF2-40B4-BE49-F238E27FC236}">
                <a16:creationId xmlns:a16="http://schemas.microsoft.com/office/drawing/2014/main" id="{D5BAC616-12ED-4C09-8486-FC0D5253441E}"/>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C8DD7FE8-09EB-43E6-90C5-92693E924B40}"/>
              </a:ext>
            </a:extLst>
          </p:cNvPr>
          <p:cNvPicPr>
            <a:picLocks noChangeAspect="1"/>
          </p:cNvPicPr>
          <p:nvPr/>
        </p:nvPicPr>
        <p:blipFill>
          <a:blip r:embed="rId2"/>
          <a:stretch>
            <a:fillRect/>
          </a:stretch>
        </p:blipFill>
        <p:spPr>
          <a:xfrm>
            <a:off x="304800" y="1070043"/>
            <a:ext cx="6235829" cy="5254557"/>
          </a:xfrm>
          <a:prstGeom prst="rect">
            <a:avLst/>
          </a:prstGeom>
        </p:spPr>
      </p:pic>
      <p:sp>
        <p:nvSpPr>
          <p:cNvPr id="12" name="TextBox 11">
            <a:extLst>
              <a:ext uri="{FF2B5EF4-FFF2-40B4-BE49-F238E27FC236}">
                <a16:creationId xmlns:a16="http://schemas.microsoft.com/office/drawing/2014/main" id="{06AFFFA7-C3AB-4AD4-BE16-A695AA7B665A}"/>
              </a:ext>
            </a:extLst>
          </p:cNvPr>
          <p:cNvSpPr txBox="1"/>
          <p:nvPr/>
        </p:nvSpPr>
        <p:spPr>
          <a:xfrm>
            <a:off x="232321" y="4800600"/>
            <a:ext cx="1502233"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i="1" dirty="0"/>
              <a:t>LOOP</a:t>
            </a:r>
            <a:r>
              <a:rPr lang="en-US" sz="1400" dirty="0"/>
              <a:t>: No need to continue search. Solution is the same as above.</a:t>
            </a:r>
          </a:p>
        </p:txBody>
      </p:sp>
      <p:sp>
        <p:nvSpPr>
          <p:cNvPr id="13" name="Freeform: Shape 12">
            <a:extLst>
              <a:ext uri="{FF2B5EF4-FFF2-40B4-BE49-F238E27FC236}">
                <a16:creationId xmlns:a16="http://schemas.microsoft.com/office/drawing/2014/main" id="{92E968F7-CD2F-4A18-A61D-549764EAD0DC}"/>
              </a:ext>
            </a:extLst>
          </p:cNvPr>
          <p:cNvSpPr/>
          <p:nvPr/>
        </p:nvSpPr>
        <p:spPr>
          <a:xfrm>
            <a:off x="957627" y="2940821"/>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9DDAC49-DD22-49ED-96EF-E3F227D6AA44}"/>
              </a:ext>
            </a:extLst>
          </p:cNvPr>
          <p:cNvCxnSpPr>
            <a:cxnSpLocks/>
          </p:cNvCxnSpPr>
          <p:nvPr/>
        </p:nvCxnSpPr>
        <p:spPr>
          <a:xfrm flipH="1">
            <a:off x="838200" y="2276753"/>
            <a:ext cx="609599" cy="3934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63935BC-114F-43E0-99C6-6A2A92EE156E}"/>
              </a:ext>
            </a:extLst>
          </p:cNvPr>
          <p:cNvCxnSpPr>
            <a:cxnSpLocks/>
          </p:cNvCxnSpPr>
          <p:nvPr/>
        </p:nvCxnSpPr>
        <p:spPr>
          <a:xfrm>
            <a:off x="1771649" y="2248763"/>
            <a:ext cx="561475" cy="4555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11DD80-3C33-4DF8-8F59-9EEECE813ABA}"/>
              </a:ext>
            </a:extLst>
          </p:cNvPr>
          <p:cNvCxnSpPr>
            <a:cxnSpLocks/>
          </p:cNvCxnSpPr>
          <p:nvPr/>
        </p:nvCxnSpPr>
        <p:spPr>
          <a:xfrm flipH="1">
            <a:off x="2301039" y="5221314"/>
            <a:ext cx="32084" cy="5516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29DAC6-57AB-493C-9573-48806E70F346}"/>
              </a:ext>
            </a:extLst>
          </p:cNvPr>
          <p:cNvCxnSpPr>
            <a:cxnSpLocks/>
          </p:cNvCxnSpPr>
          <p:nvPr/>
        </p:nvCxnSpPr>
        <p:spPr>
          <a:xfrm>
            <a:off x="3012059" y="3813243"/>
            <a:ext cx="0" cy="47586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9F3421F-46F7-4E98-A090-E294C6895EE7}"/>
              </a:ext>
            </a:extLst>
          </p:cNvPr>
          <p:cNvSpPr txBox="1"/>
          <p:nvPr/>
        </p:nvSpPr>
        <p:spPr>
          <a:xfrm>
            <a:off x="1501711" y="1405304"/>
            <a:ext cx="623889" cy="369332"/>
          </a:xfrm>
          <a:prstGeom prst="rect">
            <a:avLst/>
          </a:prstGeom>
          <a:solidFill>
            <a:schemeClr val="bg1"/>
          </a:solidFill>
        </p:spPr>
        <p:txBody>
          <a:bodyPr wrap="none" rtlCol="0">
            <a:spAutoFit/>
          </a:bodyPr>
          <a:lstStyle/>
          <a:p>
            <a:r>
              <a:rPr lang="en-US" b="1" dirty="0">
                <a:solidFill>
                  <a:srgbClr val="FF0000"/>
                </a:solidFill>
              </a:rPr>
              <a:t>Suck</a:t>
            </a:r>
          </a:p>
        </p:txBody>
      </p:sp>
      <p:cxnSp>
        <p:nvCxnSpPr>
          <p:cNvPr id="15" name="Straight Arrow Connector 14">
            <a:extLst>
              <a:ext uri="{FF2B5EF4-FFF2-40B4-BE49-F238E27FC236}">
                <a16:creationId xmlns:a16="http://schemas.microsoft.com/office/drawing/2014/main" id="{E48DB944-E07E-487A-80A2-9FAACA52B904}"/>
              </a:ext>
            </a:extLst>
          </p:cNvPr>
          <p:cNvCxnSpPr/>
          <p:nvPr/>
        </p:nvCxnSpPr>
        <p:spPr>
          <a:xfrm flipH="1">
            <a:off x="1676400" y="1493251"/>
            <a:ext cx="1313447" cy="4410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9EB0D59-72E9-462D-ABF0-7C83B6B92CA8}"/>
              </a:ext>
            </a:extLst>
          </p:cNvPr>
          <p:cNvSpPr txBox="1"/>
          <p:nvPr/>
        </p:nvSpPr>
        <p:spPr>
          <a:xfrm>
            <a:off x="2613436" y="4651416"/>
            <a:ext cx="623889" cy="369332"/>
          </a:xfrm>
          <a:prstGeom prst="rect">
            <a:avLst/>
          </a:prstGeom>
          <a:solidFill>
            <a:schemeClr val="bg1"/>
          </a:solidFill>
        </p:spPr>
        <p:txBody>
          <a:bodyPr wrap="none" rtlCol="0">
            <a:spAutoFit/>
          </a:bodyPr>
          <a:lstStyle/>
          <a:p>
            <a:r>
              <a:rPr lang="en-US" b="1" dirty="0">
                <a:solidFill>
                  <a:srgbClr val="FF0000"/>
                </a:solidFill>
              </a:rPr>
              <a:t>Suck</a:t>
            </a:r>
          </a:p>
        </p:txBody>
      </p:sp>
      <p:sp>
        <p:nvSpPr>
          <p:cNvPr id="37" name="TextBox 36">
            <a:extLst>
              <a:ext uri="{FF2B5EF4-FFF2-40B4-BE49-F238E27FC236}">
                <a16:creationId xmlns:a16="http://schemas.microsoft.com/office/drawing/2014/main" id="{9E195783-9C2C-46C0-B52A-FEBD11831B05}"/>
              </a:ext>
            </a:extLst>
          </p:cNvPr>
          <p:cNvSpPr txBox="1"/>
          <p:nvPr/>
        </p:nvSpPr>
        <p:spPr>
          <a:xfrm>
            <a:off x="2807692" y="3026307"/>
            <a:ext cx="681084" cy="369332"/>
          </a:xfrm>
          <a:prstGeom prst="rect">
            <a:avLst/>
          </a:prstGeom>
          <a:solidFill>
            <a:schemeClr val="bg1"/>
          </a:solidFill>
        </p:spPr>
        <p:txBody>
          <a:bodyPr wrap="none" rtlCol="0">
            <a:spAutoFit/>
          </a:bodyPr>
          <a:lstStyle/>
          <a:p>
            <a:r>
              <a:rPr lang="en-US" b="1" dirty="0">
                <a:solidFill>
                  <a:srgbClr val="FF0000"/>
                </a:solidFill>
              </a:rPr>
              <a:t>Right</a:t>
            </a:r>
          </a:p>
        </p:txBody>
      </p:sp>
      <p:cxnSp>
        <p:nvCxnSpPr>
          <p:cNvPr id="24" name="Straight Arrow Connector 23">
            <a:extLst>
              <a:ext uri="{FF2B5EF4-FFF2-40B4-BE49-F238E27FC236}">
                <a16:creationId xmlns:a16="http://schemas.microsoft.com/office/drawing/2014/main" id="{1A1EBA94-D5D3-4AC2-8F6B-AA497D2EAFF4}"/>
              </a:ext>
            </a:extLst>
          </p:cNvPr>
          <p:cNvCxnSpPr>
            <a:cxnSpLocks/>
          </p:cNvCxnSpPr>
          <p:nvPr/>
        </p:nvCxnSpPr>
        <p:spPr>
          <a:xfrm flipH="1">
            <a:off x="2333123" y="4579653"/>
            <a:ext cx="554080" cy="3765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C22D76-BAFD-46E9-AD6F-58E43B958684}"/>
              </a:ext>
            </a:extLst>
          </p:cNvPr>
          <p:cNvCxnSpPr>
            <a:cxnSpLocks/>
          </p:cNvCxnSpPr>
          <p:nvPr/>
        </p:nvCxnSpPr>
        <p:spPr>
          <a:xfrm>
            <a:off x="2362200" y="3018748"/>
            <a:ext cx="638831" cy="48969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7D948D8B-EF70-4C09-AB2C-9B821EFE013B}"/>
              </a:ext>
            </a:extLst>
          </p:cNvPr>
          <p:cNvGrpSpPr/>
          <p:nvPr/>
        </p:nvGrpSpPr>
        <p:grpSpPr>
          <a:xfrm>
            <a:off x="5105400" y="1133567"/>
            <a:ext cx="3886200" cy="1152433"/>
            <a:chOff x="6324600" y="685800"/>
            <a:chExt cx="3886200" cy="1152433"/>
          </a:xfrm>
        </p:grpSpPr>
        <p:pic>
          <p:nvPicPr>
            <p:cNvPr id="4" name="Picture 3">
              <a:extLst>
                <a:ext uri="{FF2B5EF4-FFF2-40B4-BE49-F238E27FC236}">
                  <a16:creationId xmlns:a16="http://schemas.microsoft.com/office/drawing/2014/main" id="{8A77C5A2-CB48-4B61-B569-575BE5797AAF}"/>
                </a:ext>
              </a:extLst>
            </p:cNvPr>
            <p:cNvPicPr>
              <a:picLocks noChangeAspect="1"/>
            </p:cNvPicPr>
            <p:nvPr/>
          </p:nvPicPr>
          <p:blipFill>
            <a:blip r:embed="rId3"/>
            <a:stretch>
              <a:fillRect/>
            </a:stretch>
          </p:blipFill>
          <p:spPr>
            <a:xfrm>
              <a:off x="6442110" y="849212"/>
              <a:ext cx="590580" cy="292115"/>
            </a:xfrm>
            <a:prstGeom prst="rect">
              <a:avLst/>
            </a:prstGeom>
          </p:spPr>
        </p:pic>
        <p:pic>
          <p:nvPicPr>
            <p:cNvPr id="5" name="Content Placeholder 7">
              <a:extLst>
                <a:ext uri="{FF2B5EF4-FFF2-40B4-BE49-F238E27FC236}">
                  <a16:creationId xmlns:a16="http://schemas.microsoft.com/office/drawing/2014/main" id="{B218A11C-3E1F-4FFE-8206-6AA92CBE7348}"/>
                </a:ext>
              </a:extLst>
            </p:cNvPr>
            <p:cNvPicPr>
              <a:picLocks noChangeAspect="1"/>
            </p:cNvPicPr>
            <p:nvPr/>
          </p:nvPicPr>
          <p:blipFill>
            <a:blip r:embed="rId4"/>
            <a:stretch>
              <a:fillRect/>
            </a:stretch>
          </p:blipFill>
          <p:spPr>
            <a:xfrm>
              <a:off x="6532586" y="1330818"/>
              <a:ext cx="342918" cy="285765"/>
            </a:xfrm>
            <a:prstGeom prst="rect">
              <a:avLst/>
            </a:prstGeom>
          </p:spPr>
        </p:pic>
        <p:sp>
          <p:nvSpPr>
            <p:cNvPr id="7" name="TextBox 6">
              <a:extLst>
                <a:ext uri="{FF2B5EF4-FFF2-40B4-BE49-F238E27FC236}">
                  <a16:creationId xmlns:a16="http://schemas.microsoft.com/office/drawing/2014/main" id="{DDFAFB51-3856-4A9A-B28E-3F6106AE46B1}"/>
                </a:ext>
              </a:extLst>
            </p:cNvPr>
            <p:cNvSpPr txBox="1"/>
            <p:nvPr/>
          </p:nvSpPr>
          <p:spPr>
            <a:xfrm>
              <a:off x="7010400" y="859301"/>
              <a:ext cx="3013157" cy="369332"/>
            </a:xfrm>
            <a:prstGeom prst="rect">
              <a:avLst/>
            </a:prstGeom>
            <a:noFill/>
          </p:spPr>
          <p:txBody>
            <a:bodyPr wrap="square" rtlCol="0">
              <a:spAutoFit/>
            </a:bodyPr>
            <a:lstStyle/>
            <a:p>
              <a:r>
                <a:rPr lang="en-US" dirty="0"/>
                <a:t>OR node (choose one action)</a:t>
              </a:r>
            </a:p>
          </p:txBody>
        </p:sp>
        <p:sp>
          <p:nvSpPr>
            <p:cNvPr id="8" name="TextBox 7">
              <a:extLst>
                <a:ext uri="{FF2B5EF4-FFF2-40B4-BE49-F238E27FC236}">
                  <a16:creationId xmlns:a16="http://schemas.microsoft.com/office/drawing/2014/main" id="{A06713E7-4353-41E7-9DF7-E7A9BABD61D5}"/>
                </a:ext>
              </a:extLst>
            </p:cNvPr>
            <p:cNvSpPr txBox="1"/>
            <p:nvPr/>
          </p:nvSpPr>
          <p:spPr>
            <a:xfrm>
              <a:off x="6880290" y="1306087"/>
              <a:ext cx="3330510" cy="369332"/>
            </a:xfrm>
            <a:prstGeom prst="rect">
              <a:avLst/>
            </a:prstGeom>
            <a:noFill/>
          </p:spPr>
          <p:txBody>
            <a:bodyPr wrap="square" rtlCol="0">
              <a:spAutoFit/>
            </a:bodyPr>
            <a:lstStyle/>
            <a:p>
              <a:r>
                <a:rPr lang="en-US" dirty="0"/>
                <a:t>AND node (all possible outcomes)</a:t>
              </a:r>
            </a:p>
          </p:txBody>
        </p:sp>
        <p:sp>
          <p:nvSpPr>
            <p:cNvPr id="9" name="Rectangle 8">
              <a:extLst>
                <a:ext uri="{FF2B5EF4-FFF2-40B4-BE49-F238E27FC236}">
                  <a16:creationId xmlns:a16="http://schemas.microsoft.com/office/drawing/2014/main" id="{BB4F31D0-678B-4312-8A13-B59198B99DA9}"/>
                </a:ext>
              </a:extLst>
            </p:cNvPr>
            <p:cNvSpPr/>
            <p:nvPr/>
          </p:nvSpPr>
          <p:spPr>
            <a:xfrm>
              <a:off x="6324600" y="685800"/>
              <a:ext cx="3886200" cy="115243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10" name="TextBox 9">
            <a:extLst>
              <a:ext uri="{FF2B5EF4-FFF2-40B4-BE49-F238E27FC236}">
                <a16:creationId xmlns:a16="http://schemas.microsoft.com/office/drawing/2014/main" id="{F3C55AE5-90DE-4AE7-A1FC-7F7A7C56DDF5}"/>
              </a:ext>
            </a:extLst>
          </p:cNvPr>
          <p:cNvSpPr txBox="1"/>
          <p:nvPr/>
        </p:nvSpPr>
        <p:spPr>
          <a:xfrm>
            <a:off x="4257135" y="4661576"/>
            <a:ext cx="4654544" cy="2031325"/>
          </a:xfrm>
          <a:prstGeom prst="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Solution is shown with </a:t>
            </a:r>
            <a:r>
              <a:rPr lang="en-US" b="1" dirty="0"/>
              <a:t>bold</a:t>
            </a:r>
            <a:r>
              <a:rPr lang="en-US" dirty="0"/>
              <a:t> arrows:</a:t>
            </a:r>
          </a:p>
          <a:p>
            <a:r>
              <a:rPr lang="en-US" dirty="0"/>
              <a:t>[Suck, </a:t>
            </a:r>
            <a:r>
              <a:rPr lang="en-US" b="1" dirty="0"/>
              <a:t>if</a:t>
            </a:r>
            <a:r>
              <a:rPr lang="en-US" dirty="0"/>
              <a:t> State = 5 </a:t>
            </a:r>
            <a:r>
              <a:rPr lang="en-US" b="1" dirty="0"/>
              <a:t>then</a:t>
            </a:r>
            <a:r>
              <a:rPr lang="en-US" dirty="0"/>
              <a:t> [Right, Suck] </a:t>
            </a:r>
            <a:r>
              <a:rPr lang="en-US" b="1" dirty="0"/>
              <a:t>else</a:t>
            </a:r>
            <a:r>
              <a:rPr lang="en-US" dirty="0"/>
              <a:t> []]</a:t>
            </a:r>
          </a:p>
          <a:p>
            <a:endParaRPr lang="en-US" dirty="0"/>
          </a:p>
          <a:p>
            <a:r>
              <a:rPr lang="en-US" dirty="0"/>
              <a:t>Solution is a subtree that</a:t>
            </a:r>
          </a:p>
          <a:p>
            <a:pPr marL="342900" indent="-342900">
              <a:buFont typeface="+mj-lt"/>
              <a:buAutoNum type="arabicPeriod"/>
            </a:pPr>
            <a:r>
              <a:rPr lang="en-US" dirty="0"/>
              <a:t>has only GOAL leaf nodes</a:t>
            </a:r>
          </a:p>
          <a:p>
            <a:pPr marL="342900" indent="-342900">
              <a:buFont typeface="+mj-lt"/>
              <a:buAutoNum type="arabicPeriod"/>
            </a:pPr>
            <a:r>
              <a:rPr lang="en-US" dirty="0"/>
              <a:t>specifies one action at each OR node (state)</a:t>
            </a:r>
          </a:p>
          <a:p>
            <a:pPr marL="342900" indent="-342900">
              <a:buFont typeface="+mj-lt"/>
              <a:buAutoNum type="arabicPeriod"/>
            </a:pPr>
            <a:r>
              <a:rPr lang="en-US" dirty="0"/>
              <a:t>includes every outcome of AND nodes</a:t>
            </a:r>
          </a:p>
        </p:txBody>
      </p:sp>
      <p:sp>
        <p:nvSpPr>
          <p:cNvPr id="11" name="Rectangle 10">
            <a:extLst>
              <a:ext uri="{FF2B5EF4-FFF2-40B4-BE49-F238E27FC236}">
                <a16:creationId xmlns:a16="http://schemas.microsoft.com/office/drawing/2014/main" id="{898A2DF6-5F82-48B0-AA88-1210BB09475E}"/>
              </a:ext>
            </a:extLst>
          </p:cNvPr>
          <p:cNvSpPr/>
          <p:nvPr/>
        </p:nvSpPr>
        <p:spPr>
          <a:xfrm>
            <a:off x="609600" y="274077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25">
            <a:extLst>
              <a:ext uri="{FF2B5EF4-FFF2-40B4-BE49-F238E27FC236}">
                <a16:creationId xmlns:a16="http://schemas.microsoft.com/office/drawing/2014/main" id="{4B6BE5B8-90F6-445D-9856-8A2E7637BE4A}"/>
              </a:ext>
            </a:extLst>
          </p:cNvPr>
          <p:cNvSpPr/>
          <p:nvPr/>
        </p:nvSpPr>
        <p:spPr>
          <a:xfrm>
            <a:off x="1988999" y="573993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Rectangle 26">
            <a:extLst>
              <a:ext uri="{FF2B5EF4-FFF2-40B4-BE49-F238E27FC236}">
                <a16:creationId xmlns:a16="http://schemas.microsoft.com/office/drawing/2014/main" id="{97298FB0-527D-458A-83AE-485569B98B4D}"/>
              </a:ext>
            </a:extLst>
          </p:cNvPr>
          <p:cNvSpPr/>
          <p:nvPr/>
        </p:nvSpPr>
        <p:spPr>
          <a:xfrm>
            <a:off x="2819400" y="1189794"/>
            <a:ext cx="586829" cy="28553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TextBox 13">
            <a:extLst>
              <a:ext uri="{FF2B5EF4-FFF2-40B4-BE49-F238E27FC236}">
                <a16:creationId xmlns:a16="http://schemas.microsoft.com/office/drawing/2014/main" id="{7C982EB7-F9E0-ADCC-4002-CCEEE8FFC7B1}"/>
              </a:ext>
            </a:extLst>
          </p:cNvPr>
          <p:cNvSpPr txBox="1"/>
          <p:nvPr/>
        </p:nvSpPr>
        <p:spPr>
          <a:xfrm>
            <a:off x="2877050" y="1578305"/>
            <a:ext cx="561475" cy="369332"/>
          </a:xfrm>
          <a:prstGeom prst="rect">
            <a:avLst/>
          </a:prstGeom>
          <a:noFill/>
        </p:spPr>
        <p:txBody>
          <a:bodyPr wrap="square" rtlCol="0">
            <a:spAutoFit/>
          </a:bodyPr>
          <a:lstStyle/>
          <a:p>
            <a:pPr algn="ctr"/>
            <a:r>
              <a:rPr lang="en-US" dirty="0"/>
              <a:t>OR</a:t>
            </a:r>
          </a:p>
        </p:txBody>
      </p:sp>
      <p:sp>
        <p:nvSpPr>
          <p:cNvPr id="17" name="TextBox 16">
            <a:extLst>
              <a:ext uri="{FF2B5EF4-FFF2-40B4-BE49-F238E27FC236}">
                <a16:creationId xmlns:a16="http://schemas.microsoft.com/office/drawing/2014/main" id="{398061F0-E1E9-3B17-F59A-5FD0B774FE96}"/>
              </a:ext>
            </a:extLst>
          </p:cNvPr>
          <p:cNvSpPr txBox="1"/>
          <p:nvPr/>
        </p:nvSpPr>
        <p:spPr>
          <a:xfrm>
            <a:off x="1260700" y="2403363"/>
            <a:ext cx="647422" cy="369332"/>
          </a:xfrm>
          <a:prstGeom prst="rect">
            <a:avLst/>
          </a:prstGeom>
          <a:noFill/>
        </p:spPr>
        <p:txBody>
          <a:bodyPr wrap="square" rtlCol="0">
            <a:spAutoFit/>
          </a:bodyPr>
          <a:lstStyle/>
          <a:p>
            <a:pPr algn="ctr"/>
            <a:r>
              <a:rPr lang="en-US" dirty="0"/>
              <a:t>AND</a:t>
            </a:r>
          </a:p>
        </p:txBody>
      </p:sp>
    </p:spTree>
    <p:extLst>
      <p:ext uri="{BB962C8B-B14F-4D97-AF65-F5344CB8AC3E}">
        <p14:creationId xmlns:p14="http://schemas.microsoft.com/office/powerpoint/2010/main" val="14554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35" grpId="0" animBg="1"/>
      <p:bldP spid="36" grpId="0" animBg="1"/>
      <p:bldP spid="37" grpId="0" animBg="1"/>
      <p:bldP spid="10" grpId="0" animBg="1"/>
      <p:bldP spid="2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3274</TotalTime>
  <Words>2847</Words>
  <Application>Microsoft Office PowerPoint</Application>
  <PresentationFormat>On-screen Show (4:3)</PresentationFormat>
  <Paragraphs>388</Paragraphs>
  <Slides>38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source sans pro</vt:lpstr>
      <vt:lpstr>Office Theme</vt:lpstr>
      <vt:lpstr>CS 5/7320  Artificial Intelligence  Search with Uncertainty AIMA Chapters 4.3-4.5</vt:lpstr>
      <vt:lpstr>Types of uncertainty in the environment*</vt:lpstr>
      <vt:lpstr>Remember: Solving Search Problems under Certainty</vt:lpstr>
      <vt:lpstr>Consequence of Uncertainty</vt:lpstr>
      <vt:lpstr>Nondeterministic Actions</vt:lpstr>
      <vt:lpstr>Nondeterministic Actions</vt:lpstr>
      <vt:lpstr>Example: Erratic Vacuum World</vt:lpstr>
      <vt:lpstr>Example:  Erratic Vacuum World</vt:lpstr>
      <vt:lpstr>Finding a Cond. Plan: AND-OR Search Tree</vt:lpstr>
      <vt:lpstr>AND-OR Tree search: Idea</vt:lpstr>
      <vt:lpstr>AND-OR Recursive DFS Algorithm</vt:lpstr>
      <vt:lpstr>Use of Conditional Plans</vt:lpstr>
      <vt:lpstr>Search with no Observations</vt:lpstr>
      <vt:lpstr>No Observations</vt:lpstr>
      <vt:lpstr>Belief State</vt:lpstr>
      <vt:lpstr>Actions to Coerce the  World into States</vt:lpstr>
      <vt:lpstr>Actions to Coerce the  World into States</vt:lpstr>
      <vt:lpstr>Actions to Coerce the  World into States</vt:lpstr>
      <vt:lpstr>Example: The reachable belief-state space for the deterministic, sensorless vacuum world</vt:lpstr>
      <vt:lpstr>Finding a Solution Sequence</vt:lpstr>
      <vt:lpstr>Case Study</vt:lpstr>
      <vt:lpstr>Partially Observable Environments</vt:lpstr>
      <vt:lpstr>Percepts and Observability</vt:lpstr>
      <vt:lpstr>Use Observations to Learn About the State</vt:lpstr>
      <vt:lpstr>Example: Deterministic local sensing vacuum world</vt:lpstr>
      <vt:lpstr>Solving Partially Observable Problems</vt:lpstr>
      <vt:lpstr>Solving Partially Observable Problems</vt:lpstr>
      <vt:lpstr>Solving Partially Observable Problems</vt:lpstr>
      <vt:lpstr>Solving Partially Observable Problems</vt:lpstr>
      <vt:lpstr>State Estimation and  Approximate Belief States</vt:lpstr>
      <vt:lpstr>Case Study</vt:lpstr>
      <vt:lpstr>Partially Observable 8-Puzzle</vt:lpstr>
      <vt:lpstr>Exploration</vt:lpstr>
      <vt:lpstr>Online Search</vt:lpstr>
      <vt:lpstr>Design Considerations for Online Search</vt:lpstr>
      <vt:lpstr>Online Search:  Model-based Agent Program for Unknown Transition model</vt:lpstr>
      <vt:lpstr>Case Study: DFS with Backtracking for an unknown Maze</vt:lpstr>
      <vt:lpstr>Important concepts that you should be able to explain and use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  Artificial Intelligence  Search with Uncertainty</dc:title>
  <dc:creator>michael</dc:creator>
  <cp:lastModifiedBy>Hahsler, Michael</cp:lastModifiedBy>
  <cp:revision>56</cp:revision>
  <dcterms:created xsi:type="dcterms:W3CDTF">2021-02-12T23:04:30Z</dcterms:created>
  <dcterms:modified xsi:type="dcterms:W3CDTF">2024-06-12T14:34:25Z</dcterms:modified>
</cp:coreProperties>
</file>